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Anaheim" panose="020B0600000101010101" charset="0"/>
      <p:regular r:id="rId30"/>
    </p:embeddedFont>
    <p:embeddedFont>
      <p:font typeface="Cairo" panose="020B0600000101010101" charset="-78"/>
      <p:regular r:id="rId31"/>
      <p:bold r:id="rId32"/>
    </p:embeddedFont>
    <p:embeddedFont>
      <p:font typeface="Nunito Light" pitchFamily="2" charset="0"/>
      <p:regular r:id="rId33"/>
    </p:embeddedFont>
    <p:embeddedFont>
      <p:font typeface="Open Sans" panose="020B0606030504020204" pitchFamily="34" charset="0"/>
      <p:regular r:id="rId34"/>
    </p:embeddedFont>
    <p:embeddedFont>
      <p:font typeface="PT Sans" panose="020B0503020203020204" pitchFamily="34" charset="0"/>
      <p:regular r:id="rId35"/>
      <p:bold r:id="rId36"/>
      <p:italic r:id="rId37"/>
      <p:boldItalic r:id="rId38"/>
    </p:embeddedFont>
    <p:embeddedFont>
      <p:font typeface="Raleway" pitchFamily="2" charset="0"/>
      <p:regular r:id="rId39"/>
      <p:bold r:id="rId40"/>
      <p:italic r:id="rId41"/>
      <p:boldItalic r:id="rId42"/>
    </p:embeddedFont>
    <p:embeddedFont>
      <p:font typeface="Space Grotesk" panose="020B0600000101010101" charset="0"/>
      <p:regular r:id="rId43"/>
      <p:bold r:id="rId44"/>
    </p:embeddedFont>
    <p:embeddedFont>
      <p:font typeface="Space Grotesk Medium" panose="020B0600000101010101"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31" autoAdjust="0"/>
  </p:normalViewPr>
  <p:slideViewPr>
    <p:cSldViewPr snapToGrid="0">
      <p:cViewPr varScale="1">
        <p:scale>
          <a:sx n="55" d="100"/>
          <a:sy n="55" d="100"/>
        </p:scale>
        <p:origin x="5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E3E3E3"/>
                </a:solidFill>
                <a:effectLst/>
                <a:latin typeface="Google Sans"/>
              </a:rPr>
              <a:t>Xin chào. Hôm nay tôi </a:t>
            </a:r>
            <a:r>
              <a:rPr lang="en-US" b="0" i="0">
                <a:solidFill>
                  <a:srgbClr val="E3E3E3"/>
                </a:solidFill>
                <a:effectLst/>
                <a:latin typeface="Google Sans"/>
              </a:rPr>
              <a:t>trình bày về project: </a:t>
            </a:r>
            <a:r>
              <a:rPr lang="en">
                <a:solidFill>
                  <a:schemeClr val="dk1"/>
                </a:solidFill>
              </a:rPr>
              <a:t>PowerCo Customer Churn Prediction</a:t>
            </a:r>
            <a:r>
              <a:rPr lang="vi-VN" b="0" i="0">
                <a:solidFill>
                  <a:srgbClr val="E3E3E3"/>
                </a:solidFill>
                <a:effectLst/>
                <a:latin typeface="Google Sans"/>
              </a:rPr>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b9864494c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b9864494c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Phân bố tiêu thụ lệch về bên phải (dữ liệu nghiêng), cần lưu ý khi xử lý cột này trong giai đoạn tạo đặc trưng sau này.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b9864494c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b9864494c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41160"/>
                </a:solidFill>
                <a:latin typeface="Cairo"/>
                <a:ea typeface="Cairo"/>
                <a:cs typeface="Cairo"/>
                <a:sym typeface="Cairo"/>
              </a:rPr>
              <a:t>Giả thuyết: Nguyên nhân tiềm ẩn của churn có thể là “độ nhạy” với giá. Nói cách khác, giá là yếu tố ảnh hưởng như thế nào đến quyết định ở lại hay rời đi của khách hàng PowerCo?</a:t>
            </a:r>
            <a:endParaRPr sz="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b9864494c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b9864494c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b9864494c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b9864494c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Sự khác biệt giữa giá ngoài giờ cao điểm của tháng 12 và tháng 1 năm trước có thể là một đặc trưng quan trọng khi dự đoán churn.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Tạo thêm đặc trưng về sự khác biệt giá trung bình và tối đa theo các khoảng thời gian và tháng.</a:t>
            </a:r>
            <a:endParaRPr/>
          </a:p>
          <a:p>
            <a:pPr marL="0" lvl="0" indent="0" algn="l" rtl="0">
              <a:spcBef>
                <a:spcPts val="0"/>
              </a:spcBef>
              <a:spcAft>
                <a:spcPts val="0"/>
              </a:spcAft>
              <a:buClr>
                <a:schemeClr val="dk1"/>
              </a:buClr>
              <a:buSzPts val="1100"/>
              <a:buFont typeface="Arial"/>
              <a:buNone/>
            </a:pPr>
            <a:r>
              <a:rPr lang="en"/>
              <a:t>Mục đích là thể hiện sự thay đổi giá theo năm. Ví dụ, hóa đơn điện tăng mạnh vào mùa đông sẽ khiến khách hàng khó chịu và tìm kiếm ưu đãi tốt hơn!</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b9864494c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b9864494c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feature goes beyond the average and focuses on the most significant price jumps. Customers are more likely to churn if they experience unexpected or substantial price increases, and this feature helps us identify such scenarios.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Tiếp tục tạo đặc trưng với các khái niệm khác, bao gồm chuyển đổi cột.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b9864494c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b9864494c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understanding how prices change throughout the year and identifying companies with significant price fluctuations, we can gain valuable insights into customer behavior and predict churn more accurately.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b9864494c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b9864494c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using data for modeling, we need to ensure it's compatible with the chosen algorithms. This involves converting non-numeric data into numbers and addressing any data quality issues like skewness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Đổi dữ liệu ngày tháng thành tháng và xóa cột ngày thô vì không thể sử dụng ở dạng gốc.</a:t>
            </a:r>
            <a:endParaRPr/>
          </a:p>
          <a:p>
            <a:pPr marL="0" lvl="0" indent="0" algn="l" rtl="0">
              <a:spcBef>
                <a:spcPts val="0"/>
              </a:spcBef>
              <a:spcAft>
                <a:spcPts val="0"/>
              </a:spcAft>
              <a:buClr>
                <a:schemeClr val="dk1"/>
              </a:buClr>
              <a:buSzPts val="1100"/>
              <a:buFont typeface="Arial"/>
              <a:buNone/>
            </a:pPr>
            <a:r>
              <a:rPr lang="en"/>
              <a:t>Chuyển cột boolean thành giá trị nhị phân.</a:t>
            </a:r>
            <a:endParaRPr/>
          </a:p>
          <a:p>
            <a:pPr marL="0" lvl="0" indent="0" algn="l" rtl="0">
              <a:spcBef>
                <a:spcPts val="0"/>
              </a:spcBef>
              <a:spcAft>
                <a:spcPts val="0"/>
              </a:spcAft>
              <a:buClr>
                <a:schemeClr val="dk1"/>
              </a:buClr>
              <a:buSzPts val="1100"/>
              <a:buFont typeface="Arial"/>
              <a:buNone/>
            </a:pPr>
            <a:r>
              <a:rPr lang="en"/>
              <a:t>Chuyển đổi các cột phân loại thành biến ảo (dummy variable).</a:t>
            </a:r>
            <a:endParaRPr/>
          </a:p>
          <a:p>
            <a:pPr marL="0" lvl="0" indent="0" algn="l" rtl="0">
              <a:spcBef>
                <a:spcPts val="0"/>
              </a:spcBef>
              <a:spcAft>
                <a:spcPts val="0"/>
              </a:spcAft>
              <a:buClr>
                <a:schemeClr val="dk1"/>
              </a:buClr>
              <a:buSzPts val="1100"/>
              <a:buFont typeface="Arial"/>
              <a:buNone/>
            </a:pPr>
            <a:r>
              <a:rPr lang="en"/>
              <a:t>Chuyển đổi một số cột có phân bố lệch sang phân bố gần chuẩn hơn bằng hàm logarithm.</a:t>
            </a:r>
            <a:endParaRPr/>
          </a:p>
          <a:p>
            <a:pPr marL="0" lvl="0" indent="0" algn="l" rtl="0">
              <a:spcBef>
                <a:spcPts val="0"/>
              </a:spcBef>
              <a:spcAft>
                <a:spcPts val="0"/>
              </a:spcAft>
              <a:buNone/>
            </a:pPr>
            <a:r>
              <a:rPr lang="en"/>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b9864494c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b9864494c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Kiểm tra mối tương quan giữa các cột để xem xét loại bỏ cột nào. Các cột có tương quan rất cao có thể chứa thông tin tương tự nhau.</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b9864494c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b9864494c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Bây giờ chúng ta đã có một tập dữ liệu chứa các đặc trưng được thiết kế và sẵn sàng để bắt đầu huấn luyện mô hình dự đoán.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r>
              <a:rPr lang="vi-VN" b="0" i="0">
                <a:solidFill>
                  <a:srgbClr val="E3E3E3"/>
                </a:solidFill>
                <a:effectLst/>
                <a:latin typeface="Google Sans"/>
              </a:rPr>
              <a:t>Như có thể thấy từ mục lục</a:t>
            </a:r>
            <a:r>
              <a:rPr lang="en-US" b="0" i="0">
                <a:solidFill>
                  <a:srgbClr val="E3E3E3"/>
                </a:solidFill>
                <a:effectLst/>
                <a:latin typeface="Google Sans"/>
              </a:rPr>
              <a:t>, đầu tiên chúng ta sẽ xem qua dataset, sau đó sẽ khai phá dữ liệu với Python, tiếp tục sẽ kiểm tra những feature nào có thể dung cho mô hình và them vào nếu cần thiết, cuối cùng thì sẽ là phần xây dựng mô hình dự đoán.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Lấy mẫu dữ liệu:</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Bước đầu tiên chúng ta muốn làm là chia tập dữ liệu của mình thành các mẫu đào tạo và thử nghiệm. Tỷ lệ phần trăm điển hình dành cho thử nghiệm là từ 20-30%, trong ví dụ này chúng ta sẽ sử dụng tỷ lệ chia 75-25% giữa train và test tương ứng.</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b9864494c8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b9864494c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Huấn luyện mô hình: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Một lần nữa, chúng ta đang sử dụng một phân loại Random Forest. Tôi đang sử dụng n_estimators = 1000. Điều này có nghĩa là Random Forest của tôi sẽ bao gồm 1000 cây quyết định.</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b9864494c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b9864494c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Đánh giá mô hình: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Trong notebook, chúng tôi sử dụng 3 số liệu: độ chính xác, độ chính xác và độ thu hồi. Lý do chúng ta sử dụng ba số liệu này là vì một thước đo độ chính xác đơn giản (tỷ lệ tôi dự đoán chính xác là bao nhiêu) không phải lúc nào cũng là một thước đo tốt để sử dụng.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Tập dữ liệu thử nghiệm chứa 10% khách hàng churn (churn = 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b9864494c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b9864494c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Hiểu mô hình: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Cuối cùng, chúng tôi tạo biểu đồ tầm quan trọng của đặc trưng để trực quan hóa các đặc trưng nào thực sự hữu ích trong mô hình và những đặc trưng nào không.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b9864494c8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b9864494c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Chúng ta có thể thấy rằng lợi nhuận ròng và mức tiêu thụ trong 12 tháng là quan trọng, chẳng hạn như vậy. Tuy nhiên, các đặc trưng về độ nhạy giá bị phân tán xung quanh và không nổi bật như một yếu tố chính thúc đẩy churn trong hình dạng hiện tại của chúng.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Trở lại giả thuyết ban đầu: Liệu churn có do khách hàng nhạy cảm với giá không?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b9864494c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b9864494c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Dựa trên kết quả của các tầm quan trọng đặc trưng, nó không phải là yếu tố chính nhưng là một yếu tố đóng góp nhỏ. Tuy nhiên, để có được kết quả thuyết phục, cần phải thử nghiệm thêm.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b9864494c8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b9864494c8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Đây là kết thúc của bài trình bày.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Hiểu biết doanh nghiệp &amp; Đưa ra vấn đề: PowerCo, một công ty cung cấp khí đốt và điện lớn cho các doanh nghiệp vừa và nhỏ, đang lo ngại về việc khách hàng chuyển sang sử dụng dịch vụ của nhà cung cấp khác do thay đổi trên thị trường năng lượng. Hiện tượng khách hàng rời đi được gọi là “churn” và đây là vấn đề lớn mà PowerCo cần tìm hiểu nguyên nhân.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Thông tin về tập dữ liệu:</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b9864494c8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b9864494c8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Dữ liệu khách hàng lịch sử: Gồm thông tin sử dụng, ngày đăng ký, dự báo sử dụng,...</a:t>
            </a:r>
            <a:endParaRPr/>
          </a:p>
          <a:p>
            <a:pPr marL="0" lvl="0" indent="0" algn="l" rtl="0">
              <a:spcBef>
                <a:spcPts val="0"/>
              </a:spcBef>
              <a:spcAft>
                <a:spcPts val="0"/>
              </a:spcAft>
              <a:buClr>
                <a:schemeClr val="dk1"/>
              </a:buClr>
              <a:buSzPts val="1100"/>
              <a:buFont typeface="Arial"/>
              <a:buNone/>
            </a:pPr>
            <a:r>
              <a:rPr lang="en"/>
              <a:t>Dữ liệu giá lịch sử: Dữ liệu giá cố định và biến động,...</a:t>
            </a:r>
            <a:endParaRPr/>
          </a:p>
          <a:p>
            <a:pPr marL="0" lvl="0" indent="0" algn="l" rtl="0">
              <a:spcBef>
                <a:spcPts val="0"/>
              </a:spcBef>
              <a:spcAft>
                <a:spcPts val="0"/>
              </a:spcAft>
              <a:buClr>
                <a:schemeClr val="dk1"/>
              </a:buClr>
              <a:buSzPts val="1100"/>
              <a:buFont typeface="Arial"/>
              <a:buNone/>
            </a:pPr>
            <a:r>
              <a:rPr lang="en"/>
              <a:t>Chỉ số churn: Cho biết từng khách hàng có churn hay không.</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b9864494c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b9864494c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Phân tích khám phá dữ liệu (EDA):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Hình ảnh cho thấy tỷ lệ công ty churn so với không churn, khoảng 10%. Đây là tỷ lệ tốt, càng gần 0% càng tốt.</a:t>
            </a:r>
            <a:endParaRPr/>
          </a:p>
          <a:p>
            <a:pPr marL="0" lvl="0" indent="0" algn="l" rtl="0">
              <a:spcBef>
                <a:spcPts val="0"/>
              </a:spcBef>
              <a:spcAft>
                <a:spcPts val="0"/>
              </a:spcAft>
              <a:buClr>
                <a:schemeClr val="dk1"/>
              </a:buClr>
              <a:buSzPts val="1100"/>
              <a:buFont typeface="Arial"/>
              <a:buNone/>
            </a:pPr>
            <a:r>
              <a:rPr lang="en"/>
              <a:t>Các hình ảnh tiếp theo nhằm phân tích sâu hơn sự thay đổi churn dựa trên các yếu tố khác (các cột khác).</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b9864494c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b9864494c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Chúng ta thấy một số kênh bán hàng có tỷ lệ churn cao, nhưng cũng có kênh không có khách hàng churn.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b9864494c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b9864494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Loại hợp đồng có tỷ lệ phân bố gần bằng nhau, cho thấy có thể không phải yếu tố gây ra churn.</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2205375"/>
            <a:ext cx="5257800" cy="1614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solidFill>
                  <a:srgbClr val="241160"/>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885650"/>
            <a:ext cx="3690600" cy="468600"/>
          </a:xfrm>
          <a:prstGeom prst="rect">
            <a:avLst/>
          </a:prstGeom>
          <a:solidFill>
            <a:schemeClr val="dk2"/>
          </a:solid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0800000" flipH="1">
            <a:off x="0" y="0"/>
            <a:ext cx="4727801" cy="225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5"/>
        <p:cNvGrpSpPr/>
        <p:nvPr/>
      </p:nvGrpSpPr>
      <p:grpSpPr>
        <a:xfrm>
          <a:off x="0" y="0"/>
          <a:ext cx="0" cy="0"/>
          <a:chOff x="0" y="0"/>
          <a:chExt cx="0" cy="0"/>
        </a:xfrm>
      </p:grpSpPr>
      <p:sp>
        <p:nvSpPr>
          <p:cNvPr id="86" name="Google Shape;86;p11"/>
          <p:cNvSpPr txBox="1">
            <a:spLocks noGrp="1"/>
          </p:cNvSpPr>
          <p:nvPr>
            <p:ph type="title" hasCustomPrompt="1"/>
          </p:nvPr>
        </p:nvSpPr>
        <p:spPr>
          <a:xfrm>
            <a:off x="4076350" y="2296400"/>
            <a:ext cx="3843300" cy="1085100"/>
          </a:xfrm>
          <a:prstGeom prst="rect">
            <a:avLst/>
          </a:prstGeom>
          <a:solidFill>
            <a:schemeClr val="dk2"/>
          </a:solidFill>
        </p:spPr>
        <p:txBody>
          <a:bodyPr spcFirstLastPara="1" wrap="square" lIns="91425" tIns="91425" rIns="91425" bIns="91425" anchor="ctr"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7" name="Google Shape;87;p11"/>
          <p:cNvSpPr txBox="1">
            <a:spLocks noGrp="1"/>
          </p:cNvSpPr>
          <p:nvPr>
            <p:ph type="subTitle" idx="1"/>
          </p:nvPr>
        </p:nvSpPr>
        <p:spPr>
          <a:xfrm>
            <a:off x="4076350" y="3426700"/>
            <a:ext cx="38433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88" name="Google Shape;88;p11"/>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 name="Google Shape;92;p13"/>
          <p:cNvSpPr txBox="1">
            <a:spLocks noGrp="1"/>
          </p:cNvSpPr>
          <p:nvPr>
            <p:ph type="title" idx="2" hasCustomPrompt="1"/>
          </p:nvPr>
        </p:nvSpPr>
        <p:spPr>
          <a:xfrm>
            <a:off x="720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title" idx="3" hasCustomPrompt="1"/>
          </p:nvPr>
        </p:nvSpPr>
        <p:spPr>
          <a:xfrm>
            <a:off x="720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4" hasCustomPrompt="1"/>
          </p:nvPr>
        </p:nvSpPr>
        <p:spPr>
          <a:xfrm>
            <a:off x="3306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5" hasCustomPrompt="1"/>
          </p:nvPr>
        </p:nvSpPr>
        <p:spPr>
          <a:xfrm>
            <a:off x="3306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5892000" y="1480883"/>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5892000" y="2990491"/>
            <a:ext cx="734700" cy="447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1"/>
          </p:nvPr>
        </p:nvSpPr>
        <p:spPr>
          <a:xfrm>
            <a:off x="720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3"/>
          <p:cNvSpPr txBox="1">
            <a:spLocks noGrp="1"/>
          </p:cNvSpPr>
          <p:nvPr>
            <p:ph type="subTitle" idx="8"/>
          </p:nvPr>
        </p:nvSpPr>
        <p:spPr>
          <a:xfrm>
            <a:off x="3306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3"/>
          <p:cNvSpPr txBox="1">
            <a:spLocks noGrp="1"/>
          </p:cNvSpPr>
          <p:nvPr>
            <p:ph type="subTitle" idx="9"/>
          </p:nvPr>
        </p:nvSpPr>
        <p:spPr>
          <a:xfrm>
            <a:off x="5892000" y="2026450"/>
            <a:ext cx="2532000" cy="5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3"/>
          <p:cNvSpPr txBox="1">
            <a:spLocks noGrp="1"/>
          </p:cNvSpPr>
          <p:nvPr>
            <p:ph type="subTitle" idx="13"/>
          </p:nvPr>
        </p:nvSpPr>
        <p:spPr>
          <a:xfrm>
            <a:off x="720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13"/>
          <p:cNvSpPr txBox="1">
            <a:spLocks noGrp="1"/>
          </p:cNvSpPr>
          <p:nvPr>
            <p:ph type="subTitle" idx="14"/>
          </p:nvPr>
        </p:nvSpPr>
        <p:spPr>
          <a:xfrm>
            <a:off x="3306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3"/>
          <p:cNvSpPr txBox="1">
            <a:spLocks noGrp="1"/>
          </p:cNvSpPr>
          <p:nvPr>
            <p:ph type="subTitle" idx="15"/>
          </p:nvPr>
        </p:nvSpPr>
        <p:spPr>
          <a:xfrm>
            <a:off x="5892000" y="3544900"/>
            <a:ext cx="2532000" cy="4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4" name="Google Shape;104;p13"/>
          <p:cNvGrpSpPr/>
          <p:nvPr/>
        </p:nvGrpSpPr>
        <p:grpSpPr>
          <a:xfrm>
            <a:off x="0" y="4"/>
            <a:ext cx="9144004" cy="5143496"/>
            <a:chOff x="0" y="4"/>
            <a:chExt cx="9144004" cy="5143496"/>
          </a:xfrm>
        </p:grpSpPr>
        <p:pic>
          <p:nvPicPr>
            <p:cNvPr id="105" name="Google Shape;105;p13"/>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06" name="Google Shape;106;p13"/>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07" name="Google Shape;107;p13"/>
          <p:cNvGrpSpPr/>
          <p:nvPr/>
        </p:nvGrpSpPr>
        <p:grpSpPr>
          <a:xfrm rot="-10539848" flipH="1">
            <a:off x="6108563" y="4049075"/>
            <a:ext cx="4573901" cy="3479217"/>
            <a:chOff x="1522650" y="1117750"/>
            <a:chExt cx="4574075" cy="3479350"/>
          </a:xfrm>
        </p:grpSpPr>
        <p:sp>
          <p:nvSpPr>
            <p:cNvPr id="108" name="Google Shape;108;p13"/>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0"/>
        <p:cNvGrpSpPr/>
        <p:nvPr/>
      </p:nvGrpSpPr>
      <p:grpSpPr>
        <a:xfrm>
          <a:off x="0" y="0"/>
          <a:ext cx="0" cy="0"/>
          <a:chOff x="0" y="0"/>
          <a:chExt cx="0" cy="0"/>
        </a:xfrm>
      </p:grpSpPr>
      <p:grpSp>
        <p:nvGrpSpPr>
          <p:cNvPr id="111" name="Google Shape;111;p14"/>
          <p:cNvGrpSpPr/>
          <p:nvPr/>
        </p:nvGrpSpPr>
        <p:grpSpPr>
          <a:xfrm>
            <a:off x="0" y="0"/>
            <a:ext cx="9144001" cy="5143500"/>
            <a:chOff x="0" y="0"/>
            <a:chExt cx="9144001" cy="5143500"/>
          </a:xfrm>
        </p:grpSpPr>
        <p:pic>
          <p:nvPicPr>
            <p:cNvPr id="112" name="Google Shape;112;p14"/>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13" name="Google Shape;113;p14"/>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14" name="Google Shape;114;p14"/>
          <p:cNvGrpSpPr/>
          <p:nvPr/>
        </p:nvGrpSpPr>
        <p:grpSpPr>
          <a:xfrm rot="10800000">
            <a:off x="6704226" y="3811697"/>
            <a:ext cx="4574075" cy="3479350"/>
            <a:chOff x="1522650" y="1117750"/>
            <a:chExt cx="4574075" cy="3479350"/>
          </a:xfrm>
        </p:grpSpPr>
        <p:sp>
          <p:nvSpPr>
            <p:cNvPr id="115" name="Google Shape;115;p1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18"/>
        <p:cNvGrpSpPr/>
        <p:nvPr/>
      </p:nvGrpSpPr>
      <p:grpSpPr>
        <a:xfrm>
          <a:off x="0" y="0"/>
          <a:ext cx="0" cy="0"/>
          <a:chOff x="0" y="0"/>
          <a:chExt cx="0" cy="0"/>
        </a:xfrm>
      </p:grpSpPr>
      <p:grpSp>
        <p:nvGrpSpPr>
          <p:cNvPr id="119" name="Google Shape;119;p15"/>
          <p:cNvGrpSpPr/>
          <p:nvPr/>
        </p:nvGrpSpPr>
        <p:grpSpPr>
          <a:xfrm>
            <a:off x="0" y="4"/>
            <a:ext cx="9144004" cy="5143496"/>
            <a:chOff x="0" y="4"/>
            <a:chExt cx="9144004" cy="5143496"/>
          </a:xfrm>
        </p:grpSpPr>
        <p:pic>
          <p:nvPicPr>
            <p:cNvPr id="120" name="Google Shape;120;p1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21" name="Google Shape;121;p1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22" name="Google Shape;122;p15"/>
          <p:cNvGrpSpPr/>
          <p:nvPr/>
        </p:nvGrpSpPr>
        <p:grpSpPr>
          <a:xfrm rot="-10539848" flipH="1">
            <a:off x="6108563" y="4049075"/>
            <a:ext cx="4573901" cy="3479217"/>
            <a:chOff x="1522650" y="1117750"/>
            <a:chExt cx="4574075" cy="3479350"/>
          </a:xfrm>
        </p:grpSpPr>
        <p:sp>
          <p:nvSpPr>
            <p:cNvPr id="123" name="Google Shape;123;p1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5"/>
          <p:cNvSpPr txBox="1">
            <a:spLocks noGrp="1"/>
          </p:cNvSpPr>
          <p:nvPr>
            <p:ph type="title"/>
          </p:nvPr>
        </p:nvSpPr>
        <p:spPr>
          <a:xfrm>
            <a:off x="3889175" y="100005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5"/>
          <p:cNvSpPr txBox="1">
            <a:spLocks noGrp="1"/>
          </p:cNvSpPr>
          <p:nvPr>
            <p:ph type="subTitle" idx="1"/>
          </p:nvPr>
        </p:nvSpPr>
        <p:spPr>
          <a:xfrm>
            <a:off x="3889175" y="2131950"/>
            <a:ext cx="4185300" cy="20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27"/>
        <p:cNvGrpSpPr/>
        <p:nvPr/>
      </p:nvGrpSpPr>
      <p:grpSpPr>
        <a:xfrm>
          <a:off x="0" y="0"/>
          <a:ext cx="0" cy="0"/>
          <a:chOff x="0" y="0"/>
          <a:chExt cx="0" cy="0"/>
        </a:xfrm>
      </p:grpSpPr>
      <p:grpSp>
        <p:nvGrpSpPr>
          <p:cNvPr id="128" name="Google Shape;128;p16"/>
          <p:cNvGrpSpPr/>
          <p:nvPr/>
        </p:nvGrpSpPr>
        <p:grpSpPr>
          <a:xfrm>
            <a:off x="0" y="0"/>
            <a:ext cx="9144001" cy="5143500"/>
            <a:chOff x="0" y="0"/>
            <a:chExt cx="9144001" cy="5143500"/>
          </a:xfrm>
        </p:grpSpPr>
        <p:pic>
          <p:nvPicPr>
            <p:cNvPr id="129" name="Google Shape;129;p16"/>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30" name="Google Shape;130;p16"/>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31" name="Google Shape;131;p16"/>
          <p:cNvGrpSpPr/>
          <p:nvPr/>
        </p:nvGrpSpPr>
        <p:grpSpPr>
          <a:xfrm rot="10800000">
            <a:off x="6704226" y="3811697"/>
            <a:ext cx="4574075" cy="3479350"/>
            <a:chOff x="1522650" y="1117750"/>
            <a:chExt cx="4574075" cy="3479350"/>
          </a:xfrm>
        </p:grpSpPr>
        <p:sp>
          <p:nvSpPr>
            <p:cNvPr id="132" name="Google Shape;132;p16"/>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16"/>
          <p:cNvSpPr txBox="1">
            <a:spLocks noGrp="1"/>
          </p:cNvSpPr>
          <p:nvPr>
            <p:ph type="title"/>
          </p:nvPr>
        </p:nvSpPr>
        <p:spPr>
          <a:xfrm>
            <a:off x="713225" y="707075"/>
            <a:ext cx="2345400" cy="97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 name="Google Shape;135;p16"/>
          <p:cNvSpPr txBox="1">
            <a:spLocks noGrp="1"/>
          </p:cNvSpPr>
          <p:nvPr>
            <p:ph type="subTitle" idx="1"/>
          </p:nvPr>
        </p:nvSpPr>
        <p:spPr>
          <a:xfrm>
            <a:off x="713225" y="1606775"/>
            <a:ext cx="2345400" cy="11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16"/>
          <p:cNvSpPr>
            <a:spLocks noGrp="1"/>
          </p:cNvSpPr>
          <p:nvPr>
            <p:ph type="pic" idx="2"/>
          </p:nvPr>
        </p:nvSpPr>
        <p:spPr>
          <a:xfrm>
            <a:off x="5588500" y="539500"/>
            <a:ext cx="2801100" cy="4064700"/>
          </a:xfrm>
          <a:prstGeom prst="roundRect">
            <a:avLst>
              <a:gd name="adj" fmla="val 16667"/>
            </a:avLst>
          </a:prstGeom>
          <a:noFill/>
          <a:ln>
            <a:noFill/>
          </a:ln>
        </p:spPr>
      </p:sp>
      <p:sp>
        <p:nvSpPr>
          <p:cNvPr id="137" name="Google Shape;137;p16"/>
          <p:cNvSpPr>
            <a:spLocks noGrp="1"/>
          </p:cNvSpPr>
          <p:nvPr>
            <p:ph type="pic" idx="3"/>
          </p:nvPr>
        </p:nvSpPr>
        <p:spPr>
          <a:xfrm>
            <a:off x="3171450" y="539500"/>
            <a:ext cx="2304300" cy="2285700"/>
          </a:xfrm>
          <a:prstGeom prst="roundRect">
            <a:avLst>
              <a:gd name="adj" fmla="val 16667"/>
            </a:avLst>
          </a:prstGeom>
          <a:noFill/>
          <a:ln>
            <a:noFill/>
          </a:ln>
        </p:spPr>
      </p:sp>
      <p:sp>
        <p:nvSpPr>
          <p:cNvPr id="138" name="Google Shape;138;p16"/>
          <p:cNvSpPr>
            <a:spLocks noGrp="1"/>
          </p:cNvSpPr>
          <p:nvPr>
            <p:ph type="pic" idx="4"/>
          </p:nvPr>
        </p:nvSpPr>
        <p:spPr>
          <a:xfrm>
            <a:off x="3171450" y="2953775"/>
            <a:ext cx="2304300" cy="1650300"/>
          </a:xfrm>
          <a:prstGeom prst="roundRect">
            <a:avLst>
              <a:gd name="adj" fmla="val 16667"/>
            </a:avLst>
          </a:prstGeom>
          <a:noFill/>
          <a:ln>
            <a:noFill/>
          </a:ln>
        </p:spPr>
      </p:sp>
      <p:sp>
        <p:nvSpPr>
          <p:cNvPr id="139" name="Google Shape;139;p16"/>
          <p:cNvSpPr>
            <a:spLocks noGrp="1"/>
          </p:cNvSpPr>
          <p:nvPr>
            <p:ph type="pic" idx="5"/>
          </p:nvPr>
        </p:nvSpPr>
        <p:spPr>
          <a:xfrm>
            <a:off x="754400" y="2953775"/>
            <a:ext cx="2304300" cy="1650300"/>
          </a:xfrm>
          <a:prstGeom prst="roundRect">
            <a:avLst>
              <a:gd name="adj" fmla="val 16667"/>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2">
    <p:spTree>
      <p:nvGrpSpPr>
        <p:cNvPr id="1" name="Shape 140"/>
        <p:cNvGrpSpPr/>
        <p:nvPr/>
      </p:nvGrpSpPr>
      <p:grpSpPr>
        <a:xfrm>
          <a:off x="0" y="0"/>
          <a:ext cx="0" cy="0"/>
          <a:chOff x="0" y="0"/>
          <a:chExt cx="0" cy="0"/>
        </a:xfrm>
      </p:grpSpPr>
      <p:grpSp>
        <p:nvGrpSpPr>
          <p:cNvPr id="141" name="Google Shape;141;p17"/>
          <p:cNvGrpSpPr/>
          <p:nvPr/>
        </p:nvGrpSpPr>
        <p:grpSpPr>
          <a:xfrm>
            <a:off x="0" y="4"/>
            <a:ext cx="9144004" cy="5143496"/>
            <a:chOff x="0" y="4"/>
            <a:chExt cx="9144004" cy="5143496"/>
          </a:xfrm>
        </p:grpSpPr>
        <p:pic>
          <p:nvPicPr>
            <p:cNvPr id="142" name="Google Shape;142;p17"/>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43" name="Google Shape;143;p17"/>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44" name="Google Shape;144;p17"/>
          <p:cNvGrpSpPr/>
          <p:nvPr/>
        </p:nvGrpSpPr>
        <p:grpSpPr>
          <a:xfrm rot="-10539848" flipH="1">
            <a:off x="6108563" y="4049075"/>
            <a:ext cx="4573901" cy="3479217"/>
            <a:chOff x="1522650" y="1117750"/>
            <a:chExt cx="4574075" cy="3479350"/>
          </a:xfrm>
        </p:grpSpPr>
        <p:sp>
          <p:nvSpPr>
            <p:cNvPr id="145" name="Google Shape;145;p1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8" name="Google Shape;148;p17"/>
          <p:cNvSpPr txBox="1">
            <a:spLocks noGrp="1"/>
          </p:cNvSpPr>
          <p:nvPr>
            <p:ph type="subTitle" idx="1"/>
          </p:nvPr>
        </p:nvSpPr>
        <p:spPr>
          <a:xfrm>
            <a:off x="719975" y="1164450"/>
            <a:ext cx="3748800" cy="1188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200"/>
              <a:buChar char="●"/>
              <a:defRPr/>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3">
    <p:spTree>
      <p:nvGrpSpPr>
        <p:cNvPr id="1" name="Shape 149"/>
        <p:cNvGrpSpPr/>
        <p:nvPr/>
      </p:nvGrpSpPr>
      <p:grpSpPr>
        <a:xfrm>
          <a:off x="0" y="0"/>
          <a:ext cx="0" cy="0"/>
          <a:chOff x="0" y="0"/>
          <a:chExt cx="0" cy="0"/>
        </a:xfrm>
      </p:grpSpPr>
      <p:grpSp>
        <p:nvGrpSpPr>
          <p:cNvPr id="150" name="Google Shape;150;p18"/>
          <p:cNvGrpSpPr/>
          <p:nvPr/>
        </p:nvGrpSpPr>
        <p:grpSpPr>
          <a:xfrm>
            <a:off x="0" y="0"/>
            <a:ext cx="9144001" cy="5143500"/>
            <a:chOff x="0" y="0"/>
            <a:chExt cx="9144001" cy="5143500"/>
          </a:xfrm>
        </p:grpSpPr>
        <p:pic>
          <p:nvPicPr>
            <p:cNvPr id="151" name="Google Shape;151;p18"/>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52" name="Google Shape;152;p18"/>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53" name="Google Shape;153;p18"/>
          <p:cNvGrpSpPr/>
          <p:nvPr/>
        </p:nvGrpSpPr>
        <p:grpSpPr>
          <a:xfrm rot="10800000">
            <a:off x="6704226" y="3811697"/>
            <a:ext cx="4574075" cy="3479350"/>
            <a:chOff x="1522650" y="1117750"/>
            <a:chExt cx="4574075" cy="3479350"/>
          </a:xfrm>
        </p:grpSpPr>
        <p:sp>
          <p:nvSpPr>
            <p:cNvPr id="154" name="Google Shape;154;p1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18"/>
          <p:cNvSpPr txBox="1">
            <a:spLocks noGrp="1"/>
          </p:cNvSpPr>
          <p:nvPr>
            <p:ph type="subTitle" idx="1"/>
          </p:nvPr>
        </p:nvSpPr>
        <p:spPr>
          <a:xfrm>
            <a:off x="719975" y="1393800"/>
            <a:ext cx="5015400" cy="2203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200"/>
              <a:buChar char="●"/>
              <a:defRPr/>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a:endParaRPr/>
          </a:p>
        </p:txBody>
      </p:sp>
      <p:sp>
        <p:nvSpPr>
          <p:cNvPr id="157" name="Google Shape;15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8"/>
        <p:cNvGrpSpPr/>
        <p:nvPr/>
      </p:nvGrpSpPr>
      <p:grpSpPr>
        <a:xfrm>
          <a:off x="0" y="0"/>
          <a:ext cx="0" cy="0"/>
          <a:chOff x="0" y="0"/>
          <a:chExt cx="0" cy="0"/>
        </a:xfrm>
      </p:grpSpPr>
      <p:grpSp>
        <p:nvGrpSpPr>
          <p:cNvPr id="159" name="Google Shape;159;p19"/>
          <p:cNvGrpSpPr/>
          <p:nvPr/>
        </p:nvGrpSpPr>
        <p:grpSpPr>
          <a:xfrm>
            <a:off x="0" y="0"/>
            <a:ext cx="9144001" cy="5143500"/>
            <a:chOff x="0" y="0"/>
            <a:chExt cx="9144001" cy="5143500"/>
          </a:xfrm>
        </p:grpSpPr>
        <p:pic>
          <p:nvPicPr>
            <p:cNvPr id="160" name="Google Shape;160;p19"/>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61" name="Google Shape;161;p19"/>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62" name="Google Shape;162;p19"/>
          <p:cNvGrpSpPr/>
          <p:nvPr/>
        </p:nvGrpSpPr>
        <p:grpSpPr>
          <a:xfrm rot="10800000">
            <a:off x="6704226" y="3811697"/>
            <a:ext cx="4574075" cy="3479350"/>
            <a:chOff x="1522650" y="1117750"/>
            <a:chExt cx="4574075" cy="3479350"/>
          </a:xfrm>
        </p:grpSpPr>
        <p:sp>
          <p:nvSpPr>
            <p:cNvPr id="163" name="Google Shape;163;p1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6" name="Google Shape;166;p19"/>
          <p:cNvSpPr txBox="1">
            <a:spLocks noGrp="1"/>
          </p:cNvSpPr>
          <p:nvPr>
            <p:ph type="subTitle" idx="1"/>
          </p:nvPr>
        </p:nvSpPr>
        <p:spPr>
          <a:xfrm>
            <a:off x="865525"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2"/>
          </p:nvPr>
        </p:nvSpPr>
        <p:spPr>
          <a:xfrm>
            <a:off x="3433873"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9"/>
          <p:cNvSpPr txBox="1">
            <a:spLocks noGrp="1"/>
          </p:cNvSpPr>
          <p:nvPr>
            <p:ph type="subTitle" idx="3"/>
          </p:nvPr>
        </p:nvSpPr>
        <p:spPr>
          <a:xfrm>
            <a:off x="6002228" y="2741725"/>
            <a:ext cx="2189400" cy="186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9"/>
          <p:cNvSpPr txBox="1">
            <a:spLocks noGrp="1"/>
          </p:cNvSpPr>
          <p:nvPr>
            <p:ph type="subTitle" idx="4"/>
          </p:nvPr>
        </p:nvSpPr>
        <p:spPr>
          <a:xfrm>
            <a:off x="865525"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0" name="Google Shape;170;p19"/>
          <p:cNvSpPr txBox="1">
            <a:spLocks noGrp="1"/>
          </p:cNvSpPr>
          <p:nvPr>
            <p:ph type="subTitle" idx="5"/>
          </p:nvPr>
        </p:nvSpPr>
        <p:spPr>
          <a:xfrm>
            <a:off x="3433878"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71" name="Google Shape;171;p19"/>
          <p:cNvSpPr txBox="1">
            <a:spLocks noGrp="1"/>
          </p:cNvSpPr>
          <p:nvPr>
            <p:ph type="subTitle" idx="6"/>
          </p:nvPr>
        </p:nvSpPr>
        <p:spPr>
          <a:xfrm>
            <a:off x="6002231" y="2046500"/>
            <a:ext cx="2189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2"/>
        <p:cNvGrpSpPr/>
        <p:nvPr/>
      </p:nvGrpSpPr>
      <p:grpSpPr>
        <a:xfrm>
          <a:off x="0" y="0"/>
          <a:ext cx="0" cy="0"/>
          <a:chOff x="0" y="0"/>
          <a:chExt cx="0" cy="0"/>
        </a:xfrm>
      </p:grpSpPr>
      <p:grpSp>
        <p:nvGrpSpPr>
          <p:cNvPr id="173" name="Google Shape;173;p20"/>
          <p:cNvGrpSpPr/>
          <p:nvPr/>
        </p:nvGrpSpPr>
        <p:grpSpPr>
          <a:xfrm>
            <a:off x="0" y="4"/>
            <a:ext cx="9144004" cy="5143496"/>
            <a:chOff x="0" y="4"/>
            <a:chExt cx="9144004" cy="5143496"/>
          </a:xfrm>
        </p:grpSpPr>
        <p:pic>
          <p:nvPicPr>
            <p:cNvPr id="174" name="Google Shape;174;p2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175" name="Google Shape;175;p2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176" name="Google Shape;176;p20"/>
          <p:cNvGrpSpPr/>
          <p:nvPr/>
        </p:nvGrpSpPr>
        <p:grpSpPr>
          <a:xfrm rot="-10539848" flipH="1">
            <a:off x="6108563" y="4049075"/>
            <a:ext cx="4573901" cy="3479217"/>
            <a:chOff x="1522650" y="1117750"/>
            <a:chExt cx="4574075" cy="3479350"/>
          </a:xfrm>
        </p:grpSpPr>
        <p:sp>
          <p:nvSpPr>
            <p:cNvPr id="177" name="Google Shape;177;p2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0" name="Google Shape;180;p20"/>
          <p:cNvSpPr txBox="1">
            <a:spLocks noGrp="1"/>
          </p:cNvSpPr>
          <p:nvPr>
            <p:ph type="subTitle" idx="1"/>
          </p:nvPr>
        </p:nvSpPr>
        <p:spPr>
          <a:xfrm>
            <a:off x="1225674" y="1659425"/>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1" name="Google Shape;181;p20"/>
          <p:cNvSpPr txBox="1">
            <a:spLocks noGrp="1"/>
          </p:cNvSpPr>
          <p:nvPr>
            <p:ph type="subTitle" idx="2"/>
          </p:nvPr>
        </p:nvSpPr>
        <p:spPr>
          <a:xfrm>
            <a:off x="5052125" y="1659425"/>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20"/>
          <p:cNvSpPr txBox="1">
            <a:spLocks noGrp="1"/>
          </p:cNvSpPr>
          <p:nvPr>
            <p:ph type="subTitle" idx="3"/>
          </p:nvPr>
        </p:nvSpPr>
        <p:spPr>
          <a:xfrm>
            <a:off x="1225674" y="3320000"/>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20"/>
          <p:cNvSpPr txBox="1">
            <a:spLocks noGrp="1"/>
          </p:cNvSpPr>
          <p:nvPr>
            <p:ph type="subTitle" idx="4"/>
          </p:nvPr>
        </p:nvSpPr>
        <p:spPr>
          <a:xfrm>
            <a:off x="5052125" y="3320000"/>
            <a:ext cx="32187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20"/>
          <p:cNvSpPr txBox="1">
            <a:spLocks noGrp="1"/>
          </p:cNvSpPr>
          <p:nvPr>
            <p:ph type="subTitle" idx="5"/>
          </p:nvPr>
        </p:nvSpPr>
        <p:spPr>
          <a:xfrm>
            <a:off x="1225675" y="13316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5" name="Google Shape;185;p20"/>
          <p:cNvSpPr txBox="1">
            <a:spLocks noGrp="1"/>
          </p:cNvSpPr>
          <p:nvPr>
            <p:ph type="subTitle" idx="6"/>
          </p:nvPr>
        </p:nvSpPr>
        <p:spPr>
          <a:xfrm>
            <a:off x="1225675" y="29922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6" name="Google Shape;186;p20"/>
          <p:cNvSpPr txBox="1">
            <a:spLocks noGrp="1"/>
          </p:cNvSpPr>
          <p:nvPr>
            <p:ph type="subTitle" idx="7"/>
          </p:nvPr>
        </p:nvSpPr>
        <p:spPr>
          <a:xfrm>
            <a:off x="5052099" y="13316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7" name="Google Shape;187;p20"/>
          <p:cNvSpPr txBox="1">
            <a:spLocks noGrp="1"/>
          </p:cNvSpPr>
          <p:nvPr>
            <p:ph type="subTitle" idx="8"/>
          </p:nvPr>
        </p:nvSpPr>
        <p:spPr>
          <a:xfrm>
            <a:off x="5052099" y="2992275"/>
            <a:ext cx="3218700" cy="4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047175" y="2388500"/>
            <a:ext cx="43836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047175" y="1438750"/>
            <a:ext cx="1230300" cy="8814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15" name="Google Shape;15;p3"/>
          <p:cNvPicPr preferRelativeResize="0"/>
          <p:nvPr/>
        </p:nvPicPr>
        <p:blipFill>
          <a:blip r:embed="rId2">
            <a:alphaModFix/>
          </a:blip>
          <a:stretch>
            <a:fillRect/>
          </a:stretch>
        </p:blipFill>
        <p:spPr>
          <a:xfrm flipH="1">
            <a:off x="4416200" y="2886625"/>
            <a:ext cx="4727801" cy="22568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8"/>
        <p:cNvGrpSpPr/>
        <p:nvPr/>
      </p:nvGrpSpPr>
      <p:grpSpPr>
        <a:xfrm>
          <a:off x="0" y="0"/>
          <a:ext cx="0" cy="0"/>
          <a:chOff x="0" y="0"/>
          <a:chExt cx="0" cy="0"/>
        </a:xfrm>
      </p:grpSpPr>
      <p:grpSp>
        <p:nvGrpSpPr>
          <p:cNvPr id="189" name="Google Shape;189;p21"/>
          <p:cNvGrpSpPr/>
          <p:nvPr/>
        </p:nvGrpSpPr>
        <p:grpSpPr>
          <a:xfrm>
            <a:off x="0" y="0"/>
            <a:ext cx="9144001" cy="5143500"/>
            <a:chOff x="0" y="0"/>
            <a:chExt cx="9144001" cy="5143500"/>
          </a:xfrm>
        </p:grpSpPr>
        <p:pic>
          <p:nvPicPr>
            <p:cNvPr id="190" name="Google Shape;190;p21"/>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91" name="Google Shape;191;p21"/>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192" name="Google Shape;192;p21"/>
          <p:cNvGrpSpPr/>
          <p:nvPr/>
        </p:nvGrpSpPr>
        <p:grpSpPr>
          <a:xfrm rot="10800000">
            <a:off x="6704226" y="3811697"/>
            <a:ext cx="4574075" cy="3479350"/>
            <a:chOff x="1522650" y="1117750"/>
            <a:chExt cx="4574075" cy="3479350"/>
          </a:xfrm>
        </p:grpSpPr>
        <p:sp>
          <p:nvSpPr>
            <p:cNvPr id="193" name="Google Shape;193;p21"/>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21"/>
          <p:cNvSpPr txBox="1">
            <a:spLocks noGrp="1"/>
          </p:cNvSpPr>
          <p:nvPr>
            <p:ph type="subTitle" idx="1"/>
          </p:nvPr>
        </p:nvSpPr>
        <p:spPr>
          <a:xfrm>
            <a:off x="1162025" y="1656927"/>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21"/>
          <p:cNvSpPr txBox="1">
            <a:spLocks noGrp="1"/>
          </p:cNvSpPr>
          <p:nvPr>
            <p:ph type="subTitle" idx="2"/>
          </p:nvPr>
        </p:nvSpPr>
        <p:spPr>
          <a:xfrm>
            <a:off x="3782975" y="1656925"/>
            <a:ext cx="1972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21"/>
          <p:cNvSpPr txBox="1">
            <a:spLocks noGrp="1"/>
          </p:cNvSpPr>
          <p:nvPr>
            <p:ph type="subTitle" idx="3"/>
          </p:nvPr>
        </p:nvSpPr>
        <p:spPr>
          <a:xfrm>
            <a:off x="116202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21"/>
          <p:cNvSpPr txBox="1">
            <a:spLocks noGrp="1"/>
          </p:cNvSpPr>
          <p:nvPr>
            <p:ph type="subTitle" idx="4"/>
          </p:nvPr>
        </p:nvSpPr>
        <p:spPr>
          <a:xfrm>
            <a:off x="378297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21"/>
          <p:cNvSpPr txBox="1">
            <a:spLocks noGrp="1"/>
          </p:cNvSpPr>
          <p:nvPr>
            <p:ph type="subTitle" idx="5"/>
          </p:nvPr>
        </p:nvSpPr>
        <p:spPr>
          <a:xfrm>
            <a:off x="6403925" y="1656927"/>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21"/>
          <p:cNvSpPr txBox="1">
            <a:spLocks noGrp="1"/>
          </p:cNvSpPr>
          <p:nvPr>
            <p:ph type="subTitle" idx="6"/>
          </p:nvPr>
        </p:nvSpPr>
        <p:spPr>
          <a:xfrm>
            <a:off x="6403925" y="3387221"/>
            <a:ext cx="19752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2" name="Google Shape;202;p21"/>
          <p:cNvSpPr txBox="1">
            <a:spLocks noGrp="1"/>
          </p:cNvSpPr>
          <p:nvPr>
            <p:ph type="subTitle" idx="7"/>
          </p:nvPr>
        </p:nvSpPr>
        <p:spPr>
          <a:xfrm>
            <a:off x="1162025" y="1359241"/>
            <a:ext cx="1975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3" name="Google Shape;203;p21"/>
          <p:cNvSpPr txBox="1">
            <a:spLocks noGrp="1"/>
          </p:cNvSpPr>
          <p:nvPr>
            <p:ph type="subTitle" idx="8"/>
          </p:nvPr>
        </p:nvSpPr>
        <p:spPr>
          <a:xfrm>
            <a:off x="3782975" y="1359241"/>
            <a:ext cx="1972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4" name="Google Shape;204;p21"/>
          <p:cNvSpPr txBox="1">
            <a:spLocks noGrp="1"/>
          </p:cNvSpPr>
          <p:nvPr>
            <p:ph type="subTitle" idx="9"/>
          </p:nvPr>
        </p:nvSpPr>
        <p:spPr>
          <a:xfrm>
            <a:off x="6403925" y="1359241"/>
            <a:ext cx="1972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5" name="Google Shape;205;p21"/>
          <p:cNvSpPr txBox="1">
            <a:spLocks noGrp="1"/>
          </p:cNvSpPr>
          <p:nvPr>
            <p:ph type="subTitle" idx="13"/>
          </p:nvPr>
        </p:nvSpPr>
        <p:spPr>
          <a:xfrm>
            <a:off x="1162025" y="3086317"/>
            <a:ext cx="1975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6" name="Google Shape;206;p21"/>
          <p:cNvSpPr txBox="1">
            <a:spLocks noGrp="1"/>
          </p:cNvSpPr>
          <p:nvPr>
            <p:ph type="subTitle" idx="14"/>
          </p:nvPr>
        </p:nvSpPr>
        <p:spPr>
          <a:xfrm>
            <a:off x="3782975" y="3086317"/>
            <a:ext cx="1972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7" name="Google Shape;207;p21"/>
          <p:cNvSpPr txBox="1">
            <a:spLocks noGrp="1"/>
          </p:cNvSpPr>
          <p:nvPr>
            <p:ph type="subTitle" idx="15"/>
          </p:nvPr>
        </p:nvSpPr>
        <p:spPr>
          <a:xfrm>
            <a:off x="6403925" y="3086317"/>
            <a:ext cx="1972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08"/>
        <p:cNvGrpSpPr/>
        <p:nvPr/>
      </p:nvGrpSpPr>
      <p:grpSpPr>
        <a:xfrm>
          <a:off x="0" y="0"/>
          <a:ext cx="0" cy="0"/>
          <a:chOff x="0" y="0"/>
          <a:chExt cx="0" cy="0"/>
        </a:xfrm>
      </p:grpSpPr>
      <p:sp>
        <p:nvSpPr>
          <p:cNvPr id="209" name="Google Shape;209;p22"/>
          <p:cNvSpPr txBox="1">
            <a:spLocks noGrp="1"/>
          </p:cNvSpPr>
          <p:nvPr>
            <p:ph type="title" hasCustomPrompt="1"/>
          </p:nvPr>
        </p:nvSpPr>
        <p:spPr>
          <a:xfrm>
            <a:off x="1200575" y="2266166"/>
            <a:ext cx="2739300" cy="6675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0" name="Google Shape;210;p22"/>
          <p:cNvSpPr txBox="1">
            <a:spLocks noGrp="1"/>
          </p:cNvSpPr>
          <p:nvPr>
            <p:ph type="subTitle" idx="1"/>
          </p:nvPr>
        </p:nvSpPr>
        <p:spPr>
          <a:xfrm>
            <a:off x="1200575" y="2948884"/>
            <a:ext cx="27393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11" name="Google Shape;211;p22"/>
          <p:cNvSpPr txBox="1">
            <a:spLocks noGrp="1"/>
          </p:cNvSpPr>
          <p:nvPr>
            <p:ph type="title" idx="2" hasCustomPrompt="1"/>
          </p:nvPr>
        </p:nvSpPr>
        <p:spPr>
          <a:xfrm>
            <a:off x="1200575" y="977950"/>
            <a:ext cx="2739300" cy="6663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2" name="Google Shape;212;p22"/>
          <p:cNvSpPr txBox="1">
            <a:spLocks noGrp="1"/>
          </p:cNvSpPr>
          <p:nvPr>
            <p:ph type="subTitle" idx="3"/>
          </p:nvPr>
        </p:nvSpPr>
        <p:spPr>
          <a:xfrm>
            <a:off x="1200575" y="1669422"/>
            <a:ext cx="2739300" cy="36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13" name="Google Shape;213;p22"/>
          <p:cNvSpPr txBox="1">
            <a:spLocks noGrp="1"/>
          </p:cNvSpPr>
          <p:nvPr>
            <p:ph type="title" idx="4" hasCustomPrompt="1"/>
          </p:nvPr>
        </p:nvSpPr>
        <p:spPr>
          <a:xfrm>
            <a:off x="1200575" y="3555582"/>
            <a:ext cx="2739300" cy="6675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1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4" name="Google Shape;214;p22"/>
          <p:cNvSpPr txBox="1">
            <a:spLocks noGrp="1"/>
          </p:cNvSpPr>
          <p:nvPr>
            <p:ph type="subTitle" idx="5"/>
          </p:nvPr>
        </p:nvSpPr>
        <p:spPr>
          <a:xfrm>
            <a:off x="1200575" y="4238300"/>
            <a:ext cx="27393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pic>
        <p:nvPicPr>
          <p:cNvPr id="215" name="Google Shape;215;p22"/>
          <p:cNvPicPr preferRelativeResize="0"/>
          <p:nvPr/>
        </p:nvPicPr>
        <p:blipFill>
          <a:blip r:embed="rId2">
            <a:alphaModFix/>
          </a:blip>
          <a:stretch>
            <a:fillRect/>
          </a:stretch>
        </p:blipFill>
        <p:spPr>
          <a:xfrm rot="10800000" flipH="1">
            <a:off x="0" y="0"/>
            <a:ext cx="4727801" cy="2256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sp>
        <p:nvSpPr>
          <p:cNvPr id="217" name="Google Shape;217;p23"/>
          <p:cNvSpPr txBox="1">
            <a:spLocks noGrp="1"/>
          </p:cNvSpPr>
          <p:nvPr>
            <p:ph type="title"/>
          </p:nvPr>
        </p:nvSpPr>
        <p:spPr>
          <a:xfrm>
            <a:off x="713225" y="747263"/>
            <a:ext cx="3281700" cy="953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3"/>
          <p:cNvSpPr txBox="1">
            <a:spLocks noGrp="1"/>
          </p:cNvSpPr>
          <p:nvPr>
            <p:ph type="subTitle" idx="1"/>
          </p:nvPr>
        </p:nvSpPr>
        <p:spPr>
          <a:xfrm>
            <a:off x="713225" y="1584449"/>
            <a:ext cx="3281700" cy="8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219" name="Google Shape;219;p23"/>
          <p:cNvPicPr preferRelativeResize="0"/>
          <p:nvPr/>
        </p:nvPicPr>
        <p:blipFill>
          <a:blip r:embed="rId2">
            <a:alphaModFix/>
          </a:blip>
          <a:stretch>
            <a:fillRect/>
          </a:stretch>
        </p:blipFill>
        <p:spPr>
          <a:xfrm rot="10800000" flipH="1">
            <a:off x="0" y="0"/>
            <a:ext cx="4727801" cy="2256875"/>
          </a:xfrm>
          <a:prstGeom prst="rect">
            <a:avLst/>
          </a:prstGeom>
          <a:noFill/>
          <a:ln>
            <a:noFill/>
          </a:ln>
        </p:spPr>
      </p:pic>
      <p:sp>
        <p:nvSpPr>
          <p:cNvPr id="220" name="Google Shape;220;p23"/>
          <p:cNvSpPr txBox="1"/>
          <p:nvPr/>
        </p:nvSpPr>
        <p:spPr>
          <a:xfrm>
            <a:off x="713225" y="3410538"/>
            <a:ext cx="3278700" cy="7254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Cairo"/>
                <a:ea typeface="Cairo"/>
                <a:cs typeface="Cairo"/>
                <a:sym typeface="Cairo"/>
              </a:rPr>
              <a:t>CREDITS:</a:t>
            </a:r>
            <a:r>
              <a:rPr lang="en" sz="1000">
                <a:solidFill>
                  <a:schemeClr val="dk1"/>
                </a:solidFill>
                <a:latin typeface="Cairo"/>
                <a:ea typeface="Cairo"/>
                <a:cs typeface="Cairo"/>
                <a:sym typeface="Cairo"/>
              </a:rPr>
              <a:t> This presentation template was created by </a:t>
            </a:r>
            <a:r>
              <a:rPr lang="en" sz="1000" b="1" u="sng">
                <a:solidFill>
                  <a:schemeClr val="dk1"/>
                </a:solidFill>
                <a:latin typeface="Cairo"/>
                <a:ea typeface="Cairo"/>
                <a:cs typeface="Cairo"/>
                <a:sym typeface="Cairo"/>
                <a:hlinkClick r:id="rId3">
                  <a:extLst>
                    <a:ext uri="{A12FA001-AC4F-418D-AE19-62706E023703}">
                      <ahyp:hlinkClr xmlns:ahyp="http://schemas.microsoft.com/office/drawing/2018/hyperlinkcolor" val="tx"/>
                    </a:ext>
                  </a:extLst>
                </a:hlinkClick>
              </a:rPr>
              <a:t>Slidesgo</a:t>
            </a:r>
            <a:r>
              <a:rPr lang="en" sz="1000">
                <a:solidFill>
                  <a:schemeClr val="dk1"/>
                </a:solidFill>
                <a:latin typeface="Cairo"/>
                <a:ea typeface="Cairo"/>
                <a:cs typeface="Cairo"/>
                <a:sym typeface="Cairo"/>
              </a:rPr>
              <a:t>, and includes icons by </a:t>
            </a:r>
            <a:r>
              <a:rPr lang="en" sz="1000" b="1" u="sng">
                <a:solidFill>
                  <a:schemeClr val="dk1"/>
                </a:solidFill>
                <a:latin typeface="Cairo"/>
                <a:ea typeface="Cairo"/>
                <a:cs typeface="Cairo"/>
                <a:sym typeface="Cairo"/>
                <a:hlinkClick r:id="rId4">
                  <a:extLst>
                    <a:ext uri="{A12FA001-AC4F-418D-AE19-62706E023703}">
                      <ahyp:hlinkClr xmlns:ahyp="http://schemas.microsoft.com/office/drawing/2018/hyperlinkcolor" val="tx"/>
                    </a:ext>
                  </a:extLst>
                </a:hlinkClick>
              </a:rPr>
              <a:t>Flaticon</a:t>
            </a:r>
            <a:r>
              <a:rPr lang="en" sz="1000">
                <a:solidFill>
                  <a:schemeClr val="dk1"/>
                </a:solidFill>
                <a:latin typeface="Cairo"/>
                <a:ea typeface="Cairo"/>
                <a:cs typeface="Cairo"/>
                <a:sym typeface="Cairo"/>
              </a:rPr>
              <a:t>, and infographics &amp; images by </a:t>
            </a:r>
            <a:r>
              <a:rPr lang="en" sz="1000" b="1" u="sng">
                <a:solidFill>
                  <a:schemeClr val="dk1"/>
                </a:solidFill>
                <a:latin typeface="Cairo"/>
                <a:ea typeface="Cairo"/>
                <a:cs typeface="Cairo"/>
                <a:sym typeface="Cairo"/>
                <a:hlinkClick r:id="rId5">
                  <a:extLst>
                    <a:ext uri="{A12FA001-AC4F-418D-AE19-62706E023703}">
                      <ahyp:hlinkClr xmlns:ahyp="http://schemas.microsoft.com/office/drawing/2018/hyperlinkcolor" val="tx"/>
                    </a:ext>
                  </a:extLst>
                </a:hlinkClick>
              </a:rPr>
              <a:t>Freepik</a:t>
            </a:r>
            <a:r>
              <a:rPr lang="en" sz="1000" b="1" u="sng">
                <a:solidFill>
                  <a:schemeClr val="dk1"/>
                </a:solidFill>
                <a:latin typeface="Cairo"/>
                <a:ea typeface="Cairo"/>
                <a:cs typeface="Cairo"/>
                <a:sym typeface="Cairo"/>
              </a:rPr>
              <a:t> </a:t>
            </a:r>
            <a:endParaRPr sz="1000" b="1" u="sng">
              <a:solidFill>
                <a:schemeClr val="dk1"/>
              </a:solidFill>
              <a:latin typeface="Cairo"/>
              <a:ea typeface="Cairo"/>
              <a:cs typeface="Cairo"/>
              <a:sym typeface="Cai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1"/>
        <p:cNvGrpSpPr/>
        <p:nvPr/>
      </p:nvGrpSpPr>
      <p:grpSpPr>
        <a:xfrm>
          <a:off x="0" y="0"/>
          <a:ext cx="0" cy="0"/>
          <a:chOff x="0" y="0"/>
          <a:chExt cx="0" cy="0"/>
        </a:xfrm>
      </p:grpSpPr>
      <p:grpSp>
        <p:nvGrpSpPr>
          <p:cNvPr id="222" name="Google Shape;222;p24"/>
          <p:cNvGrpSpPr/>
          <p:nvPr/>
        </p:nvGrpSpPr>
        <p:grpSpPr>
          <a:xfrm>
            <a:off x="0" y="0"/>
            <a:ext cx="9144001" cy="5143500"/>
            <a:chOff x="0" y="0"/>
            <a:chExt cx="9144001" cy="5143500"/>
          </a:xfrm>
        </p:grpSpPr>
        <p:pic>
          <p:nvPicPr>
            <p:cNvPr id="223" name="Google Shape;223;p24"/>
            <p:cNvPicPr preferRelativeResize="0"/>
            <p:nvPr/>
          </p:nvPicPr>
          <p:blipFill>
            <a:blip r:embed="rId2">
              <a:alphaModFix/>
            </a:blip>
            <a:stretch>
              <a:fillRect/>
            </a:stretch>
          </p:blipFill>
          <p:spPr>
            <a:xfrm rot="10800000" flipH="1">
              <a:off x="0" y="0"/>
              <a:ext cx="4727801" cy="2256875"/>
            </a:xfrm>
            <a:prstGeom prst="rect">
              <a:avLst/>
            </a:prstGeom>
            <a:noFill/>
            <a:ln>
              <a:noFill/>
            </a:ln>
          </p:spPr>
        </p:pic>
        <p:pic>
          <p:nvPicPr>
            <p:cNvPr id="224" name="Google Shape;224;p24"/>
            <p:cNvPicPr preferRelativeResize="0"/>
            <p:nvPr/>
          </p:nvPicPr>
          <p:blipFill>
            <a:blip r:embed="rId3">
              <a:alphaModFix/>
            </a:blip>
            <a:stretch>
              <a:fillRect/>
            </a:stretch>
          </p:blipFill>
          <p:spPr>
            <a:xfrm rot="10800000" flipH="1">
              <a:off x="5738810" y="0"/>
              <a:ext cx="3405191" cy="5143500"/>
            </a:xfrm>
            <a:prstGeom prst="rect">
              <a:avLst/>
            </a:prstGeom>
            <a:noFill/>
            <a:ln>
              <a:noFill/>
            </a:ln>
          </p:spPr>
        </p:pic>
      </p:grpSp>
      <p:grpSp>
        <p:nvGrpSpPr>
          <p:cNvPr id="225" name="Google Shape;225;p24"/>
          <p:cNvGrpSpPr/>
          <p:nvPr/>
        </p:nvGrpSpPr>
        <p:grpSpPr>
          <a:xfrm rot="756538">
            <a:off x="-1069833" y="-1842572"/>
            <a:ext cx="4574157" cy="3479412"/>
            <a:chOff x="1522650" y="1117750"/>
            <a:chExt cx="4574075" cy="3479350"/>
          </a:xfrm>
        </p:grpSpPr>
        <p:sp>
          <p:nvSpPr>
            <p:cNvPr id="226" name="Google Shape;226;p2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8"/>
        <p:cNvGrpSpPr/>
        <p:nvPr/>
      </p:nvGrpSpPr>
      <p:grpSpPr>
        <a:xfrm>
          <a:off x="0" y="0"/>
          <a:ext cx="0" cy="0"/>
          <a:chOff x="0" y="0"/>
          <a:chExt cx="0" cy="0"/>
        </a:xfrm>
      </p:grpSpPr>
      <p:grpSp>
        <p:nvGrpSpPr>
          <p:cNvPr id="229" name="Google Shape;229;p25"/>
          <p:cNvGrpSpPr/>
          <p:nvPr/>
        </p:nvGrpSpPr>
        <p:grpSpPr>
          <a:xfrm>
            <a:off x="0" y="0"/>
            <a:ext cx="9144001" cy="5143500"/>
            <a:chOff x="0" y="0"/>
            <a:chExt cx="9144001" cy="5143500"/>
          </a:xfrm>
        </p:grpSpPr>
        <p:pic>
          <p:nvPicPr>
            <p:cNvPr id="230" name="Google Shape;230;p25"/>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231" name="Google Shape;231;p25"/>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232" name="Google Shape;232;p25"/>
          <p:cNvGrpSpPr/>
          <p:nvPr/>
        </p:nvGrpSpPr>
        <p:grpSpPr>
          <a:xfrm>
            <a:off x="-1845124" y="-2180828"/>
            <a:ext cx="12652562" cy="9877041"/>
            <a:chOff x="-1845124" y="-2180828"/>
            <a:chExt cx="12652562" cy="9877041"/>
          </a:xfrm>
        </p:grpSpPr>
        <p:grpSp>
          <p:nvGrpSpPr>
            <p:cNvPr id="233" name="Google Shape;233;p25"/>
            <p:cNvGrpSpPr/>
            <p:nvPr/>
          </p:nvGrpSpPr>
          <p:grpSpPr>
            <a:xfrm>
              <a:off x="-1845124" y="-2180828"/>
              <a:ext cx="4574075" cy="3479350"/>
              <a:chOff x="1522650" y="1117750"/>
              <a:chExt cx="4574075" cy="3479350"/>
            </a:xfrm>
          </p:grpSpPr>
          <p:sp>
            <p:nvSpPr>
              <p:cNvPr id="234" name="Google Shape;234;p2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5"/>
            <p:cNvGrpSpPr/>
            <p:nvPr/>
          </p:nvGrpSpPr>
          <p:grpSpPr>
            <a:xfrm rot="-10539848" flipH="1">
              <a:off x="6108563" y="4049075"/>
              <a:ext cx="4573901" cy="3479217"/>
              <a:chOff x="1522650" y="1117750"/>
              <a:chExt cx="4574075" cy="3479350"/>
            </a:xfrm>
          </p:grpSpPr>
          <p:sp>
            <p:nvSpPr>
              <p:cNvPr id="237" name="Google Shape;237;p2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0" y="0"/>
            <a:ext cx="9144001" cy="5143500"/>
            <a:chOff x="0" y="0"/>
            <a:chExt cx="9144001" cy="5143500"/>
          </a:xfrm>
        </p:grpSpPr>
        <p:pic>
          <p:nvPicPr>
            <p:cNvPr id="18" name="Google Shape;18;p4"/>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19" name="Google Shape;19;p4"/>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720000" y="1090229"/>
            <a:ext cx="7704000" cy="348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2" name="Google Shape;22;p4"/>
          <p:cNvGrpSpPr/>
          <p:nvPr/>
        </p:nvGrpSpPr>
        <p:grpSpPr>
          <a:xfrm rot="10800000">
            <a:off x="6704226" y="3811697"/>
            <a:ext cx="4574075" cy="3479350"/>
            <a:chOff x="1522650" y="1117750"/>
            <a:chExt cx="4574075" cy="3479350"/>
          </a:xfrm>
        </p:grpSpPr>
        <p:sp>
          <p:nvSpPr>
            <p:cNvPr id="23" name="Google Shape;23;p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 name="Google Shape;27;p5"/>
          <p:cNvSpPr txBox="1">
            <a:spLocks noGrp="1"/>
          </p:cNvSpPr>
          <p:nvPr>
            <p:ph type="subTitle" idx="1"/>
          </p:nvPr>
        </p:nvSpPr>
        <p:spPr>
          <a:xfrm>
            <a:off x="4911639" y="2679824"/>
            <a:ext cx="2424300" cy="15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2"/>
          </p:nvPr>
        </p:nvSpPr>
        <p:spPr>
          <a:xfrm>
            <a:off x="1808050" y="2679824"/>
            <a:ext cx="2424300" cy="15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3"/>
          </p:nvPr>
        </p:nvSpPr>
        <p:spPr>
          <a:xfrm>
            <a:off x="1808050" y="2244217"/>
            <a:ext cx="2424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0" name="Google Shape;30;p5"/>
          <p:cNvSpPr txBox="1">
            <a:spLocks noGrp="1"/>
          </p:cNvSpPr>
          <p:nvPr>
            <p:ph type="subTitle" idx="4"/>
          </p:nvPr>
        </p:nvSpPr>
        <p:spPr>
          <a:xfrm>
            <a:off x="4911639" y="2244217"/>
            <a:ext cx="24243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1" name="Google Shape;31;p5"/>
          <p:cNvGrpSpPr/>
          <p:nvPr/>
        </p:nvGrpSpPr>
        <p:grpSpPr>
          <a:xfrm>
            <a:off x="0" y="4"/>
            <a:ext cx="9144004" cy="5143496"/>
            <a:chOff x="0" y="4"/>
            <a:chExt cx="9144004" cy="5143496"/>
          </a:xfrm>
        </p:grpSpPr>
        <p:pic>
          <p:nvPicPr>
            <p:cNvPr id="32" name="Google Shape;32;p5"/>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33" name="Google Shape;33;p5"/>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34" name="Google Shape;34;p5"/>
          <p:cNvGrpSpPr/>
          <p:nvPr/>
        </p:nvGrpSpPr>
        <p:grpSpPr>
          <a:xfrm rot="-10539848" flipH="1">
            <a:off x="6108563" y="4049075"/>
            <a:ext cx="4573901" cy="3479217"/>
            <a:chOff x="1522650" y="1117750"/>
            <a:chExt cx="4574075" cy="3479350"/>
          </a:xfrm>
        </p:grpSpPr>
        <p:sp>
          <p:nvSpPr>
            <p:cNvPr id="35" name="Google Shape;35;p5"/>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9" name="Google Shape;39;p6"/>
          <p:cNvGrpSpPr/>
          <p:nvPr/>
        </p:nvGrpSpPr>
        <p:grpSpPr>
          <a:xfrm>
            <a:off x="0" y="4"/>
            <a:ext cx="9144004" cy="5143496"/>
            <a:chOff x="0" y="4"/>
            <a:chExt cx="9144004" cy="5143496"/>
          </a:xfrm>
        </p:grpSpPr>
        <p:pic>
          <p:nvPicPr>
            <p:cNvPr id="40" name="Google Shape;40;p6"/>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41" name="Google Shape;41;p6"/>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42" name="Google Shape;42;p6"/>
          <p:cNvGrpSpPr/>
          <p:nvPr/>
        </p:nvGrpSpPr>
        <p:grpSpPr>
          <a:xfrm rot="-10539848" flipH="1">
            <a:off x="6108563" y="4049075"/>
            <a:ext cx="4573901" cy="3479217"/>
            <a:chOff x="1522650" y="1117750"/>
            <a:chExt cx="4574075" cy="3479350"/>
          </a:xfrm>
        </p:grpSpPr>
        <p:sp>
          <p:nvSpPr>
            <p:cNvPr id="43" name="Google Shape;43;p6"/>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11975" y="829350"/>
            <a:ext cx="3993300" cy="989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subTitle" idx="1"/>
          </p:nvPr>
        </p:nvSpPr>
        <p:spPr>
          <a:xfrm>
            <a:off x="811975" y="1878550"/>
            <a:ext cx="39933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48" name="Google Shape;48;p7"/>
          <p:cNvSpPr>
            <a:spLocks noGrp="1"/>
          </p:cNvSpPr>
          <p:nvPr>
            <p:ph type="pic" idx="2"/>
          </p:nvPr>
        </p:nvSpPr>
        <p:spPr>
          <a:xfrm>
            <a:off x="5088475" y="770400"/>
            <a:ext cx="3081600" cy="3602700"/>
          </a:xfrm>
          <a:prstGeom prst="roundRect">
            <a:avLst>
              <a:gd name="adj" fmla="val 16667"/>
            </a:avLst>
          </a:prstGeom>
          <a:noFill/>
          <a:ln>
            <a:noFill/>
          </a:ln>
        </p:spPr>
      </p:sp>
      <p:grpSp>
        <p:nvGrpSpPr>
          <p:cNvPr id="49" name="Google Shape;49;p7"/>
          <p:cNvGrpSpPr/>
          <p:nvPr/>
        </p:nvGrpSpPr>
        <p:grpSpPr>
          <a:xfrm>
            <a:off x="0" y="0"/>
            <a:ext cx="9144001" cy="5143500"/>
            <a:chOff x="0" y="0"/>
            <a:chExt cx="9144001" cy="5143500"/>
          </a:xfrm>
        </p:grpSpPr>
        <p:pic>
          <p:nvPicPr>
            <p:cNvPr id="50" name="Google Shape;50;p7"/>
            <p:cNvPicPr preferRelativeResize="0"/>
            <p:nvPr/>
          </p:nvPicPr>
          <p:blipFill>
            <a:blip r:embed="rId2">
              <a:alphaModFix/>
            </a:blip>
            <a:stretch>
              <a:fillRect/>
            </a:stretch>
          </p:blipFill>
          <p:spPr>
            <a:xfrm rot="10800000" flipH="1">
              <a:off x="0" y="2052950"/>
              <a:ext cx="4220500" cy="3090550"/>
            </a:xfrm>
            <a:prstGeom prst="rect">
              <a:avLst/>
            </a:prstGeom>
            <a:noFill/>
            <a:ln>
              <a:noFill/>
            </a:ln>
          </p:spPr>
        </p:pic>
        <p:pic>
          <p:nvPicPr>
            <p:cNvPr id="51" name="Google Shape;51;p7"/>
            <p:cNvPicPr preferRelativeResize="0"/>
            <p:nvPr/>
          </p:nvPicPr>
          <p:blipFill>
            <a:blip r:embed="rId3">
              <a:alphaModFix/>
            </a:blip>
            <a:stretch>
              <a:fillRect/>
            </a:stretch>
          </p:blipFill>
          <p:spPr>
            <a:xfrm rot="10800000" flipH="1">
              <a:off x="6764924" y="0"/>
              <a:ext cx="2379077" cy="3237334"/>
            </a:xfrm>
            <a:prstGeom prst="rect">
              <a:avLst/>
            </a:prstGeom>
            <a:noFill/>
            <a:ln>
              <a:noFill/>
            </a:ln>
          </p:spPr>
        </p:pic>
      </p:grpSp>
      <p:grpSp>
        <p:nvGrpSpPr>
          <p:cNvPr id="52" name="Google Shape;52;p7"/>
          <p:cNvGrpSpPr/>
          <p:nvPr/>
        </p:nvGrpSpPr>
        <p:grpSpPr>
          <a:xfrm rot="10800000">
            <a:off x="6704226" y="3811697"/>
            <a:ext cx="4574075" cy="3479350"/>
            <a:chOff x="1522650" y="1117750"/>
            <a:chExt cx="4574075" cy="3479350"/>
          </a:xfrm>
        </p:grpSpPr>
        <p:sp>
          <p:nvSpPr>
            <p:cNvPr id="53" name="Google Shape;53;p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grpSp>
        <p:nvGrpSpPr>
          <p:cNvPr id="56" name="Google Shape;56;p8"/>
          <p:cNvGrpSpPr/>
          <p:nvPr/>
        </p:nvGrpSpPr>
        <p:grpSpPr>
          <a:xfrm>
            <a:off x="10" y="0"/>
            <a:ext cx="9143991" cy="5143500"/>
            <a:chOff x="10" y="0"/>
            <a:chExt cx="9143991" cy="5143500"/>
          </a:xfrm>
        </p:grpSpPr>
        <p:pic>
          <p:nvPicPr>
            <p:cNvPr id="57" name="Google Shape;57;p8"/>
            <p:cNvPicPr preferRelativeResize="0"/>
            <p:nvPr/>
          </p:nvPicPr>
          <p:blipFill>
            <a:blip r:embed="rId2">
              <a:alphaModFix/>
            </a:blip>
            <a:stretch>
              <a:fillRect/>
            </a:stretch>
          </p:blipFill>
          <p:spPr>
            <a:xfrm flipH="1">
              <a:off x="10" y="0"/>
              <a:ext cx="3405191" cy="5143500"/>
            </a:xfrm>
            <a:prstGeom prst="rect">
              <a:avLst/>
            </a:prstGeom>
            <a:noFill/>
            <a:ln>
              <a:noFill/>
            </a:ln>
          </p:spPr>
        </p:pic>
        <p:pic>
          <p:nvPicPr>
            <p:cNvPr id="58" name="Google Shape;58;p8"/>
            <p:cNvPicPr preferRelativeResize="0"/>
            <p:nvPr/>
          </p:nvPicPr>
          <p:blipFill>
            <a:blip r:embed="rId3">
              <a:alphaModFix/>
            </a:blip>
            <a:stretch>
              <a:fillRect/>
            </a:stretch>
          </p:blipFill>
          <p:spPr>
            <a:xfrm flipH="1">
              <a:off x="4416200" y="2886625"/>
              <a:ext cx="4727801" cy="2256875"/>
            </a:xfrm>
            <a:prstGeom prst="rect">
              <a:avLst/>
            </a:prstGeom>
            <a:noFill/>
            <a:ln>
              <a:noFill/>
            </a:ln>
          </p:spPr>
        </p:pic>
      </p:grpSp>
      <p:grpSp>
        <p:nvGrpSpPr>
          <p:cNvPr id="59" name="Google Shape;59;p8"/>
          <p:cNvGrpSpPr/>
          <p:nvPr/>
        </p:nvGrpSpPr>
        <p:grpSpPr>
          <a:xfrm rot="756538">
            <a:off x="5159567" y="-1927047"/>
            <a:ext cx="4574157" cy="3479412"/>
            <a:chOff x="1522650" y="1117750"/>
            <a:chExt cx="4574075" cy="3479350"/>
          </a:xfrm>
        </p:grpSpPr>
        <p:sp>
          <p:nvSpPr>
            <p:cNvPr id="60" name="Google Shape;60;p8"/>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8"/>
          <p:cNvSpPr txBox="1">
            <a:spLocks noGrp="1"/>
          </p:cNvSpPr>
          <p:nvPr>
            <p:ph type="title"/>
          </p:nvPr>
        </p:nvSpPr>
        <p:spPr>
          <a:xfrm>
            <a:off x="3830000" y="1716400"/>
            <a:ext cx="45081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grpSp>
        <p:nvGrpSpPr>
          <p:cNvPr id="64" name="Google Shape;64;p9"/>
          <p:cNvGrpSpPr/>
          <p:nvPr/>
        </p:nvGrpSpPr>
        <p:grpSpPr>
          <a:xfrm rot="756538">
            <a:off x="-714808" y="-2409347"/>
            <a:ext cx="4574157" cy="3479412"/>
            <a:chOff x="1522650" y="1117750"/>
            <a:chExt cx="4574075" cy="3479350"/>
          </a:xfrm>
        </p:grpSpPr>
        <p:sp>
          <p:nvSpPr>
            <p:cNvPr id="65" name="Google Shape;65;p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9"/>
          <p:cNvGrpSpPr/>
          <p:nvPr/>
        </p:nvGrpSpPr>
        <p:grpSpPr>
          <a:xfrm>
            <a:off x="0" y="0"/>
            <a:ext cx="9144001" cy="5143500"/>
            <a:chOff x="0" y="0"/>
            <a:chExt cx="9144001" cy="5143500"/>
          </a:xfrm>
        </p:grpSpPr>
        <p:pic>
          <p:nvPicPr>
            <p:cNvPr id="68" name="Google Shape;68;p9"/>
            <p:cNvPicPr preferRelativeResize="0"/>
            <p:nvPr/>
          </p:nvPicPr>
          <p:blipFill>
            <a:blip r:embed="rId2">
              <a:alphaModFix/>
            </a:blip>
            <a:stretch>
              <a:fillRect/>
            </a:stretch>
          </p:blipFill>
          <p:spPr>
            <a:xfrm rot="10800000" flipH="1">
              <a:off x="5738810" y="0"/>
              <a:ext cx="3405191" cy="5143500"/>
            </a:xfrm>
            <a:prstGeom prst="rect">
              <a:avLst/>
            </a:prstGeom>
            <a:noFill/>
            <a:ln>
              <a:noFill/>
            </a:ln>
          </p:spPr>
        </p:pic>
        <p:pic>
          <p:nvPicPr>
            <p:cNvPr id="69" name="Google Shape;69;p9"/>
            <p:cNvPicPr preferRelativeResize="0"/>
            <p:nvPr/>
          </p:nvPicPr>
          <p:blipFill>
            <a:blip r:embed="rId3">
              <a:alphaModFix/>
            </a:blip>
            <a:stretch>
              <a:fillRect/>
            </a:stretch>
          </p:blipFill>
          <p:spPr>
            <a:xfrm rot="10800000" flipH="1">
              <a:off x="0" y="0"/>
              <a:ext cx="4727801" cy="2256875"/>
            </a:xfrm>
            <a:prstGeom prst="rect">
              <a:avLst/>
            </a:prstGeom>
            <a:noFill/>
            <a:ln>
              <a:noFill/>
            </a:ln>
          </p:spPr>
        </p:pic>
      </p:grpSp>
      <p:sp>
        <p:nvSpPr>
          <p:cNvPr id="70" name="Google Shape;70;p9"/>
          <p:cNvSpPr txBox="1">
            <a:spLocks noGrp="1"/>
          </p:cNvSpPr>
          <p:nvPr>
            <p:ph type="title"/>
          </p:nvPr>
        </p:nvSpPr>
        <p:spPr>
          <a:xfrm>
            <a:off x="713225" y="1528900"/>
            <a:ext cx="4872900" cy="19644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1" name="Google Shape;71;p9"/>
          <p:cNvSpPr txBox="1">
            <a:spLocks noGrp="1"/>
          </p:cNvSpPr>
          <p:nvPr>
            <p:ph type="subTitle" idx="1"/>
          </p:nvPr>
        </p:nvSpPr>
        <p:spPr>
          <a:xfrm>
            <a:off x="713225" y="3640050"/>
            <a:ext cx="4872900" cy="45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a:spLocks noGrp="1"/>
          </p:cNvSpPr>
          <p:nvPr>
            <p:ph type="pic" idx="2"/>
          </p:nvPr>
        </p:nvSpPr>
        <p:spPr>
          <a:xfrm>
            <a:off x="0" y="0"/>
            <a:ext cx="9144000" cy="5143500"/>
          </a:xfrm>
          <a:prstGeom prst="rect">
            <a:avLst/>
          </a:prstGeom>
          <a:noFill/>
          <a:ln>
            <a:noFill/>
          </a:ln>
        </p:spPr>
      </p:sp>
      <p:sp>
        <p:nvSpPr>
          <p:cNvPr id="74" name="Google Shape;74;p10"/>
          <p:cNvSpPr txBox="1">
            <a:spLocks noGrp="1"/>
          </p:cNvSpPr>
          <p:nvPr>
            <p:ph type="title"/>
          </p:nvPr>
        </p:nvSpPr>
        <p:spPr>
          <a:xfrm>
            <a:off x="720000" y="4014450"/>
            <a:ext cx="5713200" cy="5727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5" name="Google Shape;75;p10"/>
          <p:cNvGrpSpPr/>
          <p:nvPr/>
        </p:nvGrpSpPr>
        <p:grpSpPr>
          <a:xfrm>
            <a:off x="0" y="4"/>
            <a:ext cx="9144004" cy="5143496"/>
            <a:chOff x="0" y="4"/>
            <a:chExt cx="9144004" cy="5143496"/>
          </a:xfrm>
        </p:grpSpPr>
        <p:pic>
          <p:nvPicPr>
            <p:cNvPr id="76" name="Google Shape;76;p10"/>
            <p:cNvPicPr preferRelativeResize="0"/>
            <p:nvPr/>
          </p:nvPicPr>
          <p:blipFill>
            <a:blip r:embed="rId2">
              <a:alphaModFix/>
            </a:blip>
            <a:stretch>
              <a:fillRect/>
            </a:stretch>
          </p:blipFill>
          <p:spPr>
            <a:xfrm rot="-5400000">
              <a:off x="-564975" y="1487975"/>
              <a:ext cx="4220500" cy="3090550"/>
            </a:xfrm>
            <a:prstGeom prst="rect">
              <a:avLst/>
            </a:prstGeom>
            <a:noFill/>
            <a:ln>
              <a:noFill/>
            </a:ln>
          </p:spPr>
        </p:pic>
        <p:pic>
          <p:nvPicPr>
            <p:cNvPr id="77" name="Google Shape;77;p10"/>
            <p:cNvPicPr preferRelativeResize="0"/>
            <p:nvPr/>
          </p:nvPicPr>
          <p:blipFill>
            <a:blip r:embed="rId3">
              <a:alphaModFix/>
            </a:blip>
            <a:stretch>
              <a:fillRect/>
            </a:stretch>
          </p:blipFill>
          <p:spPr>
            <a:xfrm rot="-5400000">
              <a:off x="6335799" y="-429125"/>
              <a:ext cx="2379077" cy="3237334"/>
            </a:xfrm>
            <a:prstGeom prst="rect">
              <a:avLst/>
            </a:prstGeom>
            <a:noFill/>
            <a:ln>
              <a:noFill/>
            </a:ln>
          </p:spPr>
        </p:pic>
      </p:grpSp>
      <p:grpSp>
        <p:nvGrpSpPr>
          <p:cNvPr id="78" name="Google Shape;78;p10"/>
          <p:cNvGrpSpPr/>
          <p:nvPr/>
        </p:nvGrpSpPr>
        <p:grpSpPr>
          <a:xfrm>
            <a:off x="-896231" y="-2525369"/>
            <a:ext cx="11703669" cy="10221582"/>
            <a:chOff x="-896231" y="-2525369"/>
            <a:chExt cx="11703669" cy="10221582"/>
          </a:xfrm>
        </p:grpSpPr>
        <p:grpSp>
          <p:nvGrpSpPr>
            <p:cNvPr id="79" name="Google Shape;79;p10"/>
            <p:cNvGrpSpPr/>
            <p:nvPr/>
          </p:nvGrpSpPr>
          <p:grpSpPr>
            <a:xfrm rot="-10539848" flipH="1">
              <a:off x="6108563" y="4049075"/>
              <a:ext cx="4573901" cy="3479217"/>
              <a:chOff x="1522650" y="1117750"/>
              <a:chExt cx="4574075" cy="3479350"/>
            </a:xfrm>
          </p:grpSpPr>
          <p:sp>
            <p:nvSpPr>
              <p:cNvPr id="80" name="Google Shape;80;p1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10"/>
            <p:cNvGrpSpPr/>
            <p:nvPr/>
          </p:nvGrpSpPr>
          <p:grpSpPr>
            <a:xfrm>
              <a:off x="-896231" y="-2525369"/>
              <a:ext cx="4573618" cy="3479002"/>
              <a:chOff x="1522650" y="1117750"/>
              <a:chExt cx="4574075" cy="3479350"/>
            </a:xfrm>
          </p:grpSpPr>
          <p:sp>
            <p:nvSpPr>
              <p:cNvPr id="83" name="Google Shape;83;p1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1pPr>
            <a:lvl2pPr marL="914400" lvl="1"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2pPr>
            <a:lvl3pPr marL="1371600" lvl="2"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3pPr>
            <a:lvl4pPr marL="1828800" lvl="3"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4pPr>
            <a:lvl5pPr marL="2286000" lvl="4"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5pPr>
            <a:lvl6pPr marL="2743200" lvl="5"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6pPr>
            <a:lvl7pPr marL="3200400" lvl="6"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7pPr>
            <a:lvl8pPr marL="3657600" lvl="7"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8pPr>
            <a:lvl9pPr marL="4114800" lvl="8" indent="-304800">
              <a:lnSpc>
                <a:spcPct val="100000"/>
              </a:lnSpc>
              <a:spcBef>
                <a:spcPts val="0"/>
              </a:spcBef>
              <a:spcAft>
                <a:spcPts val="0"/>
              </a:spcAft>
              <a:buClr>
                <a:schemeClr val="dk1"/>
              </a:buClr>
              <a:buSzPts val="1200"/>
              <a:buFont typeface="Cairo"/>
              <a:buChar char="■"/>
              <a:defRPr sz="1200">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png"/><Relationship Id="rId5" Type="http://schemas.openxmlformats.org/officeDocument/2006/relationships/image" Target="../media/image2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5.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grpSp>
        <p:nvGrpSpPr>
          <p:cNvPr id="243" name="Google Shape;243;p26"/>
          <p:cNvGrpSpPr/>
          <p:nvPr/>
        </p:nvGrpSpPr>
        <p:grpSpPr>
          <a:xfrm rot="756538">
            <a:off x="-943408" y="-1494947"/>
            <a:ext cx="4574157" cy="3479412"/>
            <a:chOff x="1522650" y="1117750"/>
            <a:chExt cx="4574075" cy="3479350"/>
          </a:xfrm>
        </p:grpSpPr>
        <p:sp>
          <p:nvSpPr>
            <p:cNvPr id="244" name="Google Shape;244;p26"/>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6" name="Google Shape;246;p26"/>
          <p:cNvPicPr preferRelativeResize="0"/>
          <p:nvPr/>
        </p:nvPicPr>
        <p:blipFill>
          <a:blip r:embed="rId5">
            <a:alphaModFix/>
          </a:blip>
          <a:stretch>
            <a:fillRect/>
          </a:stretch>
        </p:blipFill>
        <p:spPr>
          <a:xfrm rot="10800000" flipH="1">
            <a:off x="5738810" y="0"/>
            <a:ext cx="3405191" cy="5143500"/>
          </a:xfrm>
          <a:prstGeom prst="rect">
            <a:avLst/>
          </a:prstGeom>
          <a:noFill/>
          <a:ln>
            <a:noFill/>
          </a:ln>
        </p:spPr>
      </p:pic>
      <p:sp>
        <p:nvSpPr>
          <p:cNvPr id="247" name="Google Shape;247;p26"/>
          <p:cNvSpPr txBox="1">
            <a:spLocks noGrp="1"/>
          </p:cNvSpPr>
          <p:nvPr>
            <p:ph type="ctrTitle"/>
          </p:nvPr>
        </p:nvSpPr>
        <p:spPr>
          <a:xfrm>
            <a:off x="713225" y="2205375"/>
            <a:ext cx="5257800" cy="161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PowerCo Customer Churn Prediction</a:t>
            </a:r>
            <a:endParaRPr>
              <a:solidFill>
                <a:schemeClr val="dk1"/>
              </a:solidFill>
            </a:endParaRPr>
          </a:p>
        </p:txBody>
      </p:sp>
      <p:sp>
        <p:nvSpPr>
          <p:cNvPr id="248" name="Google Shape;248;p26"/>
          <p:cNvSpPr txBox="1">
            <a:spLocks noGrp="1"/>
          </p:cNvSpPr>
          <p:nvPr>
            <p:ph type="subTitle" idx="1"/>
          </p:nvPr>
        </p:nvSpPr>
        <p:spPr>
          <a:xfrm>
            <a:off x="713225" y="3885650"/>
            <a:ext cx="3690600" cy="46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retain their customers</a:t>
            </a:r>
            <a:endParaRPr/>
          </a:p>
        </p:txBody>
      </p:sp>
      <p:pic>
        <p:nvPicPr>
          <p:cNvPr id="3" name="Audio 2">
            <a:hlinkClick r:id="" action="ppaction://media"/>
            <a:extLst>
              <a:ext uri="{FF2B5EF4-FFF2-40B4-BE49-F238E27FC236}">
                <a16:creationId xmlns:a16="http://schemas.microsoft.com/office/drawing/2014/main" id="{D984DC1C-F1A1-616A-C81D-C2577DDE048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492"/>
    </mc:Choice>
    <mc:Fallback>
      <p:transition spd="slow" advTm="10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Consumption</a:t>
            </a:r>
            <a:endParaRPr/>
          </a:p>
          <a:p>
            <a:pPr marL="0" lvl="0" indent="0" algn="l" rtl="0">
              <a:spcBef>
                <a:spcPts val="0"/>
              </a:spcBef>
              <a:spcAft>
                <a:spcPts val="0"/>
              </a:spcAft>
              <a:buNone/>
            </a:pPr>
            <a:endParaRPr/>
          </a:p>
        </p:txBody>
      </p:sp>
      <p:sp>
        <p:nvSpPr>
          <p:cNvPr id="325" name="Google Shape;325;p35"/>
          <p:cNvSpPr txBox="1">
            <a:spLocks noGrp="1"/>
          </p:cNvSpPr>
          <p:nvPr>
            <p:ph type="subTitle" idx="6"/>
          </p:nvPr>
        </p:nvSpPr>
        <p:spPr>
          <a:xfrm>
            <a:off x="4008800" y="1017725"/>
            <a:ext cx="3738000" cy="168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distribution of consumption is very skewed, this is called a positive skew since it is biased towards lower values on the x axis.</a:t>
            </a:r>
            <a:endParaRPr/>
          </a:p>
        </p:txBody>
      </p:sp>
      <p:pic>
        <p:nvPicPr>
          <p:cNvPr id="326" name="Google Shape;326;p35"/>
          <p:cNvPicPr preferRelativeResize="0"/>
          <p:nvPr/>
        </p:nvPicPr>
        <p:blipFill>
          <a:blip r:embed="rId5">
            <a:alphaModFix/>
          </a:blip>
          <a:stretch>
            <a:fillRect/>
          </a:stretch>
        </p:blipFill>
        <p:spPr>
          <a:xfrm>
            <a:off x="848125" y="1017725"/>
            <a:ext cx="2892997" cy="3820975"/>
          </a:xfrm>
          <a:prstGeom prst="rect">
            <a:avLst/>
          </a:prstGeom>
          <a:noFill/>
          <a:ln>
            <a:noFill/>
          </a:ln>
        </p:spPr>
      </p:pic>
      <p:sp>
        <p:nvSpPr>
          <p:cNvPr id="327" name="Google Shape;327;p35"/>
          <p:cNvSpPr txBox="1">
            <a:spLocks noGrp="1"/>
          </p:cNvSpPr>
          <p:nvPr>
            <p:ph type="subTitle" idx="6"/>
          </p:nvPr>
        </p:nvSpPr>
        <p:spPr>
          <a:xfrm>
            <a:off x="4008800" y="2700125"/>
            <a:ext cx="3738000" cy="183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 investigate outliers, we use a boxplot in feature engineering. From the boxplot we can see that with the column as it is there are definitely some outliers. </a:t>
            </a:r>
            <a:endParaRPr/>
          </a:p>
        </p:txBody>
      </p:sp>
      <p:pic>
        <p:nvPicPr>
          <p:cNvPr id="2" name="Audio 1">
            <a:hlinkClick r:id="" action="ppaction://media"/>
            <a:extLst>
              <a:ext uri="{FF2B5EF4-FFF2-40B4-BE49-F238E27FC236}">
                <a16:creationId xmlns:a16="http://schemas.microsoft.com/office/drawing/2014/main" id="{F72D843B-86F3-4037-3EC0-6EF84B2EDED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48"/>
    </mc:Choice>
    <mc:Fallback>
      <p:transition spd="slow" advTm="16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3064575" y="333425"/>
            <a:ext cx="4855200" cy="10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700"/>
              <a:t>hypothesis</a:t>
            </a:r>
            <a:endParaRPr sz="4700"/>
          </a:p>
        </p:txBody>
      </p:sp>
      <p:sp>
        <p:nvSpPr>
          <p:cNvPr id="333" name="Google Shape;333;p36"/>
          <p:cNvSpPr txBox="1">
            <a:spLocks noGrp="1"/>
          </p:cNvSpPr>
          <p:nvPr>
            <p:ph type="subTitle" idx="1"/>
          </p:nvPr>
        </p:nvSpPr>
        <p:spPr>
          <a:xfrm>
            <a:off x="3064575" y="1662025"/>
            <a:ext cx="4855200" cy="337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Potential reason for this churn, on being how “sensitive” the price is. In other words, how much is price a factor in a customer’s choice to stay with or leave PowerCo?</a:t>
            </a:r>
            <a:endParaRPr/>
          </a:p>
          <a:p>
            <a:pPr marL="0" lvl="0" indent="0" algn="l" rtl="0">
              <a:spcBef>
                <a:spcPts val="0"/>
              </a:spcBef>
              <a:spcAft>
                <a:spcPts val="0"/>
              </a:spcAft>
              <a:buNone/>
            </a:pPr>
            <a:endParaRPr/>
          </a:p>
          <a:p>
            <a:pPr marL="0" lvl="0" indent="0" algn="l" rtl="0">
              <a:spcBef>
                <a:spcPts val="0"/>
              </a:spcBef>
              <a:spcAft>
                <a:spcPts val="0"/>
              </a:spcAft>
              <a:buNone/>
            </a:pPr>
            <a:r>
              <a:rPr lang="en"/>
              <a:t>Price sensitivity is the degree to which demand changes when the cost of a product or service changes.</a:t>
            </a:r>
            <a:endParaRPr/>
          </a:p>
          <a:p>
            <a:pPr marL="0" lvl="0" indent="0" algn="l" rtl="0">
              <a:spcBef>
                <a:spcPts val="0"/>
              </a:spcBef>
              <a:spcAft>
                <a:spcPts val="0"/>
              </a:spcAft>
              <a:buNone/>
            </a:pPr>
            <a:endParaRPr/>
          </a:p>
          <a:p>
            <a:pPr marL="0" lvl="0" indent="0" algn="l" rtl="0">
              <a:spcBef>
                <a:spcPts val="0"/>
              </a:spcBef>
              <a:spcAft>
                <a:spcPts val="0"/>
              </a:spcAft>
              <a:buNone/>
            </a:pPr>
            <a:r>
              <a:rPr lang="en"/>
              <a:t>In the context of PowerCo, the “demand” refers to the demand for energy consumption.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4" name="Google Shape;334;p36"/>
          <p:cNvPicPr preferRelativeResize="0"/>
          <p:nvPr/>
        </p:nvPicPr>
        <p:blipFill>
          <a:blip r:embed="rId5">
            <a:alphaModFix/>
          </a:blip>
          <a:stretch>
            <a:fillRect/>
          </a:stretch>
        </p:blipFill>
        <p:spPr>
          <a:xfrm flipH="1">
            <a:off x="10" y="0"/>
            <a:ext cx="3405191" cy="5143500"/>
          </a:xfrm>
          <a:prstGeom prst="rect">
            <a:avLst/>
          </a:prstGeom>
          <a:noFill/>
          <a:ln>
            <a:noFill/>
          </a:ln>
        </p:spPr>
      </p:pic>
      <p:grpSp>
        <p:nvGrpSpPr>
          <p:cNvPr id="335" name="Google Shape;335;p36"/>
          <p:cNvGrpSpPr/>
          <p:nvPr/>
        </p:nvGrpSpPr>
        <p:grpSpPr>
          <a:xfrm flipH="1">
            <a:off x="4821451" y="-1610442"/>
            <a:ext cx="4574075" cy="3479350"/>
            <a:chOff x="1522650" y="1117750"/>
            <a:chExt cx="4574075" cy="3479350"/>
          </a:xfrm>
        </p:grpSpPr>
        <p:sp>
          <p:nvSpPr>
            <p:cNvPr id="336" name="Google Shape;336;p36"/>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C2890216-E256-5EAA-5FBA-BD17DDCE5A5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442"/>
    </mc:Choice>
    <mc:Fallback>
      <p:transition spd="slow" advTm="20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37"/>
          <p:cNvPicPr preferRelativeResize="0"/>
          <p:nvPr/>
        </p:nvPicPr>
        <p:blipFill>
          <a:blip r:embed="rId5">
            <a:alphaModFix/>
          </a:blip>
          <a:stretch>
            <a:fillRect/>
          </a:stretch>
        </p:blipFill>
        <p:spPr>
          <a:xfrm flipH="1">
            <a:off x="10" y="0"/>
            <a:ext cx="3405191" cy="5143500"/>
          </a:xfrm>
          <a:prstGeom prst="rect">
            <a:avLst/>
          </a:prstGeom>
          <a:noFill/>
          <a:ln>
            <a:noFill/>
          </a:ln>
        </p:spPr>
      </p:pic>
      <p:sp>
        <p:nvSpPr>
          <p:cNvPr id="343" name="Google Shape;343;p37"/>
          <p:cNvSpPr txBox="1">
            <a:spLocks noGrp="1"/>
          </p:cNvSpPr>
          <p:nvPr>
            <p:ph type="title"/>
          </p:nvPr>
        </p:nvSpPr>
        <p:spPr>
          <a:xfrm>
            <a:off x="4047175" y="2388500"/>
            <a:ext cx="52233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engineering</a:t>
            </a:r>
            <a:endParaRPr/>
          </a:p>
        </p:txBody>
      </p:sp>
      <p:sp>
        <p:nvSpPr>
          <p:cNvPr id="344" name="Google Shape;344;p37"/>
          <p:cNvSpPr txBox="1">
            <a:spLocks noGrp="1"/>
          </p:cNvSpPr>
          <p:nvPr>
            <p:ph type="title" idx="2"/>
          </p:nvPr>
        </p:nvSpPr>
        <p:spPr>
          <a:xfrm>
            <a:off x="4047175" y="1438750"/>
            <a:ext cx="1230300" cy="8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345" name="Google Shape;345;p37"/>
          <p:cNvGrpSpPr/>
          <p:nvPr/>
        </p:nvGrpSpPr>
        <p:grpSpPr>
          <a:xfrm rot="756538">
            <a:off x="5159567" y="-1610422"/>
            <a:ext cx="4574157" cy="3479412"/>
            <a:chOff x="1522650" y="1117750"/>
            <a:chExt cx="4574075" cy="3479350"/>
          </a:xfrm>
        </p:grpSpPr>
        <p:sp>
          <p:nvSpPr>
            <p:cNvPr id="346" name="Google Shape;346;p37"/>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9A9A3BFD-F185-D03A-9317-09CC0D9901F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99"/>
    </mc:Choice>
    <mc:Fallback>
      <p:transition spd="slow" advTm="6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txBox="1">
            <a:spLocks noGrp="1"/>
          </p:cNvSpPr>
          <p:nvPr>
            <p:ph type="title"/>
          </p:nvPr>
        </p:nvSpPr>
        <p:spPr>
          <a:xfrm>
            <a:off x="533400" y="2799350"/>
            <a:ext cx="8077200" cy="11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difference between off-peak prices in December and January the preceding year could be a significant feature when predicting churn.</a:t>
            </a:r>
            <a:endParaRPr sz="1400"/>
          </a:p>
        </p:txBody>
      </p:sp>
      <p:pic>
        <p:nvPicPr>
          <p:cNvPr id="353" name="Google Shape;353;p38"/>
          <p:cNvPicPr preferRelativeResize="0"/>
          <p:nvPr/>
        </p:nvPicPr>
        <p:blipFill>
          <a:blip r:embed="rId5">
            <a:alphaModFix/>
          </a:blip>
          <a:stretch>
            <a:fillRect/>
          </a:stretch>
        </p:blipFill>
        <p:spPr>
          <a:xfrm>
            <a:off x="533400" y="1143313"/>
            <a:ext cx="8077200" cy="1362075"/>
          </a:xfrm>
          <a:prstGeom prst="rect">
            <a:avLst/>
          </a:prstGeom>
          <a:noFill/>
          <a:ln>
            <a:noFill/>
          </a:ln>
        </p:spPr>
      </p:pic>
      <p:sp>
        <p:nvSpPr>
          <p:cNvPr id="354" name="Google Shape;354;p38"/>
          <p:cNvSpPr txBox="1"/>
          <p:nvPr/>
        </p:nvSpPr>
        <p:spPr>
          <a:xfrm>
            <a:off x="533400" y="467600"/>
            <a:ext cx="845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Space Grotesk"/>
                <a:ea typeface="Space Grotesk"/>
                <a:cs typeface="Space Grotesk"/>
                <a:sym typeface="Space Grotesk"/>
              </a:rPr>
              <a:t>The difference between off-peak prices in December and January</a:t>
            </a:r>
            <a:endParaRPr/>
          </a:p>
        </p:txBody>
      </p:sp>
      <p:pic>
        <p:nvPicPr>
          <p:cNvPr id="2" name="Audio 1">
            <a:hlinkClick r:id="" action="ppaction://media"/>
            <a:extLst>
              <a:ext uri="{FF2B5EF4-FFF2-40B4-BE49-F238E27FC236}">
                <a16:creationId xmlns:a16="http://schemas.microsoft.com/office/drawing/2014/main" id="{46734ADD-DFA2-1A9F-E6F1-2F76C36B0FB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010"/>
    </mc:Choice>
    <mc:Fallback>
      <p:transition spd="slow" advTm="1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906400" y="426975"/>
            <a:ext cx="7773900"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Average Price Changes Across Periods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0" name="Google Shape;360;p39"/>
          <p:cNvSpPr txBox="1">
            <a:spLocks noGrp="1"/>
          </p:cNvSpPr>
          <p:nvPr>
            <p:ph type="subTitle" idx="1"/>
          </p:nvPr>
        </p:nvSpPr>
        <p:spPr>
          <a:xfrm>
            <a:off x="906400" y="1172025"/>
            <a:ext cx="7168200" cy="1055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This feature measures the average price change by company between peak, mid-peak, and off-peak periods.</a:t>
            </a:r>
            <a:endParaRPr/>
          </a:p>
          <a:p>
            <a:pPr marL="457200" lvl="0" indent="-304800" algn="l" rtl="0">
              <a:spcBef>
                <a:spcPts val="0"/>
              </a:spcBef>
              <a:spcAft>
                <a:spcPts val="0"/>
              </a:spcAft>
              <a:buSzPts val="1200"/>
              <a:buAutoNum type="arabicPeriod"/>
            </a:pPr>
            <a:r>
              <a:rPr lang="en"/>
              <a:t>It provides a general understanding of how prices fluctuate throughout the year.</a:t>
            </a:r>
            <a:endParaRPr/>
          </a:p>
        </p:txBody>
      </p:sp>
      <p:pic>
        <p:nvPicPr>
          <p:cNvPr id="361" name="Google Shape;361;p39"/>
          <p:cNvPicPr preferRelativeResize="0"/>
          <p:nvPr/>
        </p:nvPicPr>
        <p:blipFill>
          <a:blip r:embed="rId5">
            <a:alphaModFix/>
          </a:blip>
          <a:stretch>
            <a:fillRect/>
          </a:stretch>
        </p:blipFill>
        <p:spPr>
          <a:xfrm>
            <a:off x="906388" y="2127100"/>
            <a:ext cx="7331225" cy="2187300"/>
          </a:xfrm>
          <a:prstGeom prst="rect">
            <a:avLst/>
          </a:prstGeom>
          <a:noFill/>
          <a:ln>
            <a:noFill/>
          </a:ln>
        </p:spPr>
      </p:pic>
      <p:pic>
        <p:nvPicPr>
          <p:cNvPr id="2" name="Audio 1">
            <a:hlinkClick r:id="" action="ppaction://media"/>
            <a:extLst>
              <a:ext uri="{FF2B5EF4-FFF2-40B4-BE49-F238E27FC236}">
                <a16:creationId xmlns:a16="http://schemas.microsoft.com/office/drawing/2014/main" id="{43154EE4-C3FB-CEE8-54C8-D8941054395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653"/>
    </mc:Choice>
    <mc:Fallback>
      <p:transition spd="slow" advTm="20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0"/>
          <p:cNvSpPr txBox="1">
            <a:spLocks noGrp="1"/>
          </p:cNvSpPr>
          <p:nvPr>
            <p:ph type="title"/>
          </p:nvPr>
        </p:nvSpPr>
        <p:spPr>
          <a:xfrm>
            <a:off x="749800" y="269375"/>
            <a:ext cx="7919700"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Maximum Price Differences Across Periods and Months</a:t>
            </a:r>
            <a:endParaRPr sz="2600"/>
          </a:p>
        </p:txBody>
      </p:sp>
      <p:sp>
        <p:nvSpPr>
          <p:cNvPr id="367" name="Google Shape;367;p40"/>
          <p:cNvSpPr txBox="1">
            <a:spLocks noGrp="1"/>
          </p:cNvSpPr>
          <p:nvPr>
            <p:ph type="subTitle" idx="1"/>
          </p:nvPr>
        </p:nvSpPr>
        <p:spPr>
          <a:xfrm>
            <a:off x="749800" y="1401275"/>
            <a:ext cx="7338900" cy="2011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This feature considers the maximum price difference between any two periods or months.</a:t>
            </a:r>
            <a:endParaRPr/>
          </a:p>
          <a:p>
            <a:pPr marL="457200" lvl="0" indent="-304800" algn="l" rtl="0">
              <a:spcBef>
                <a:spcPts val="0"/>
              </a:spcBef>
              <a:spcAft>
                <a:spcPts val="0"/>
              </a:spcAft>
              <a:buSzPts val="1200"/>
              <a:buAutoNum type="arabicPeriod"/>
            </a:pPr>
            <a:r>
              <a:rPr lang="en"/>
              <a:t>It helps identify companies with sudden or extreme price fluctuations, which could be a red flag for potential churn.</a:t>
            </a:r>
            <a:endParaRPr/>
          </a:p>
        </p:txBody>
      </p:sp>
      <p:pic>
        <p:nvPicPr>
          <p:cNvPr id="368" name="Google Shape;368;p40"/>
          <p:cNvPicPr preferRelativeResize="0"/>
          <p:nvPr/>
        </p:nvPicPr>
        <p:blipFill>
          <a:blip r:embed="rId5">
            <a:alphaModFix/>
          </a:blip>
          <a:stretch>
            <a:fillRect/>
          </a:stretch>
        </p:blipFill>
        <p:spPr>
          <a:xfrm>
            <a:off x="797550" y="2376399"/>
            <a:ext cx="7548901" cy="2260750"/>
          </a:xfrm>
          <a:prstGeom prst="rect">
            <a:avLst/>
          </a:prstGeom>
          <a:noFill/>
          <a:ln>
            <a:noFill/>
          </a:ln>
        </p:spPr>
      </p:pic>
      <p:pic>
        <p:nvPicPr>
          <p:cNvPr id="2" name="Audio 1">
            <a:hlinkClick r:id="" action="ppaction://media"/>
            <a:extLst>
              <a:ext uri="{FF2B5EF4-FFF2-40B4-BE49-F238E27FC236}">
                <a16:creationId xmlns:a16="http://schemas.microsoft.com/office/drawing/2014/main" id="{8DA9BC24-F6E8-B441-0F0C-70C8428D9C8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293"/>
    </mc:Choice>
    <mc:Fallback>
      <p:transition spd="slow" advTm="14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1"/>
          <p:cNvSpPr txBox="1">
            <a:spLocks noGrp="1"/>
          </p:cNvSpPr>
          <p:nvPr>
            <p:ph type="title"/>
          </p:nvPr>
        </p:nvSpPr>
        <p:spPr>
          <a:xfrm>
            <a:off x="4075425" y="1000050"/>
            <a:ext cx="4766100"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These Features Are Useful</a:t>
            </a:r>
            <a:endParaRPr/>
          </a:p>
        </p:txBody>
      </p:sp>
      <p:sp>
        <p:nvSpPr>
          <p:cNvPr id="374" name="Google Shape;374;p41"/>
          <p:cNvSpPr txBox="1">
            <a:spLocks noGrp="1"/>
          </p:cNvSpPr>
          <p:nvPr>
            <p:ph type="subTitle" idx="1"/>
          </p:nvPr>
        </p:nvSpPr>
        <p:spPr>
          <a:xfrm>
            <a:off x="3889175" y="2131950"/>
            <a:ext cx="4185300" cy="2011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These features capture price variance, which can impact customer satisfaction and churn.</a:t>
            </a:r>
            <a:endParaRPr/>
          </a:p>
          <a:p>
            <a:pPr marL="457200" lvl="0" indent="-304800" algn="l" rtl="0">
              <a:spcBef>
                <a:spcPts val="0"/>
              </a:spcBef>
              <a:spcAft>
                <a:spcPts val="0"/>
              </a:spcAft>
              <a:buSzPts val="1200"/>
              <a:buAutoNum type="arabicPeriod"/>
            </a:pPr>
            <a:r>
              <a:rPr lang="en"/>
              <a:t>Large price increases, especially during off-peak periods, can annoy customers and motivate them to seek better deals.</a:t>
            </a:r>
            <a:endParaRPr/>
          </a:p>
          <a:p>
            <a:pPr marL="457200" lvl="0" indent="0" algn="l" rtl="0">
              <a:spcBef>
                <a:spcPts val="0"/>
              </a:spcBef>
              <a:spcAft>
                <a:spcPts val="0"/>
              </a:spcAft>
              <a:buNone/>
            </a:pPr>
            <a:endParaRPr/>
          </a:p>
        </p:txBody>
      </p:sp>
      <p:pic>
        <p:nvPicPr>
          <p:cNvPr id="375" name="Google Shape;375;p41"/>
          <p:cNvPicPr preferRelativeResize="0"/>
          <p:nvPr/>
        </p:nvPicPr>
        <p:blipFill>
          <a:blip r:embed="rId5">
            <a:alphaModFix/>
          </a:blip>
          <a:stretch>
            <a:fillRect/>
          </a:stretch>
        </p:blipFill>
        <p:spPr>
          <a:xfrm>
            <a:off x="304800" y="779563"/>
            <a:ext cx="3584375" cy="3584375"/>
          </a:xfrm>
          <a:prstGeom prst="rect">
            <a:avLst/>
          </a:prstGeom>
          <a:noFill/>
          <a:ln>
            <a:noFill/>
          </a:ln>
        </p:spPr>
      </p:pic>
      <p:pic>
        <p:nvPicPr>
          <p:cNvPr id="2" name="Audio 1">
            <a:hlinkClick r:id="" action="ppaction://media"/>
            <a:extLst>
              <a:ext uri="{FF2B5EF4-FFF2-40B4-BE49-F238E27FC236}">
                <a16:creationId xmlns:a16="http://schemas.microsoft.com/office/drawing/2014/main" id="{A2E9B6FB-04AD-10A0-CDC8-5B60A9AD5C0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092"/>
    </mc:Choice>
    <mc:Fallback>
      <p:transition spd="slow" advTm="35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2"/>
          <p:cNvSpPr txBox="1">
            <a:spLocks noGrp="1"/>
          </p:cNvSpPr>
          <p:nvPr>
            <p:ph type="title"/>
          </p:nvPr>
        </p:nvSpPr>
        <p:spPr>
          <a:xfrm>
            <a:off x="4175725" y="1000050"/>
            <a:ext cx="4766100"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Preprocessing for Modeling</a:t>
            </a:r>
            <a:endParaRPr/>
          </a:p>
        </p:txBody>
      </p:sp>
      <p:sp>
        <p:nvSpPr>
          <p:cNvPr id="381" name="Google Shape;381;p42"/>
          <p:cNvSpPr txBox="1">
            <a:spLocks noGrp="1"/>
          </p:cNvSpPr>
          <p:nvPr>
            <p:ph type="subTitle" idx="1"/>
          </p:nvPr>
        </p:nvSpPr>
        <p:spPr>
          <a:xfrm>
            <a:off x="3975175" y="2055450"/>
            <a:ext cx="4185300" cy="2011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To make predictions with algorithms, data must be in numeric format.</a:t>
            </a:r>
            <a:endParaRPr/>
          </a:p>
          <a:p>
            <a:pPr marL="457200" lvl="0" indent="-304800" algn="l" rtl="0">
              <a:spcBef>
                <a:spcPts val="0"/>
              </a:spcBef>
              <a:spcAft>
                <a:spcPts val="0"/>
              </a:spcAft>
              <a:buSzPts val="1200"/>
              <a:buChar char="●"/>
            </a:pPr>
            <a:r>
              <a:rPr lang="en"/>
              <a:t>We convert dates, booleans, and categorical variables into suitable formats.</a:t>
            </a:r>
            <a:endParaRPr/>
          </a:p>
          <a:p>
            <a:pPr marL="457200" lvl="0" indent="-304800" algn="l" rtl="0">
              <a:spcBef>
                <a:spcPts val="0"/>
              </a:spcBef>
              <a:spcAft>
                <a:spcPts val="0"/>
              </a:spcAft>
              <a:buSzPts val="1200"/>
              <a:buChar char="●"/>
            </a:pPr>
            <a:r>
              <a:rPr lang="en"/>
              <a:t>We transform skewed data to have a closer to normal distribution.</a:t>
            </a:r>
            <a:endParaRPr/>
          </a:p>
          <a:p>
            <a:pPr marL="0" lvl="0" indent="0" algn="l" rtl="0">
              <a:spcBef>
                <a:spcPts val="0"/>
              </a:spcBef>
              <a:spcAft>
                <a:spcPts val="0"/>
              </a:spcAft>
              <a:buNone/>
            </a:pPr>
            <a:endParaRPr/>
          </a:p>
        </p:txBody>
      </p:sp>
      <p:pic>
        <p:nvPicPr>
          <p:cNvPr id="382" name="Google Shape;382;p42"/>
          <p:cNvPicPr preferRelativeResize="0"/>
          <p:nvPr/>
        </p:nvPicPr>
        <p:blipFill>
          <a:blip r:embed="rId5">
            <a:alphaModFix/>
          </a:blip>
          <a:stretch>
            <a:fillRect/>
          </a:stretch>
        </p:blipFill>
        <p:spPr>
          <a:xfrm>
            <a:off x="304800" y="614425"/>
            <a:ext cx="3584377" cy="3914645"/>
          </a:xfrm>
          <a:prstGeom prst="rect">
            <a:avLst/>
          </a:prstGeom>
          <a:noFill/>
          <a:ln>
            <a:noFill/>
          </a:ln>
        </p:spPr>
      </p:pic>
      <p:pic>
        <p:nvPicPr>
          <p:cNvPr id="2" name="Audio 1">
            <a:hlinkClick r:id="" action="ppaction://media"/>
            <a:extLst>
              <a:ext uri="{FF2B5EF4-FFF2-40B4-BE49-F238E27FC236}">
                <a16:creationId xmlns:a16="http://schemas.microsoft.com/office/drawing/2014/main" id="{11753B07-D678-E827-75CE-B44FB055705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136"/>
    </mc:Choice>
    <mc:Fallback>
      <p:transition spd="slow" advTm="54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3"/>
          <p:cNvSpPr txBox="1">
            <a:spLocks noGrp="1"/>
          </p:cNvSpPr>
          <p:nvPr>
            <p:ph type="title"/>
          </p:nvPr>
        </p:nvSpPr>
        <p:spPr>
          <a:xfrm>
            <a:off x="3889175" y="1000050"/>
            <a:ext cx="4766100"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 Analysis for Feature Selection</a:t>
            </a:r>
            <a:endParaRPr/>
          </a:p>
        </p:txBody>
      </p:sp>
      <p:sp>
        <p:nvSpPr>
          <p:cNvPr id="388" name="Google Shape;388;p43"/>
          <p:cNvSpPr txBox="1">
            <a:spLocks noGrp="1"/>
          </p:cNvSpPr>
          <p:nvPr>
            <p:ph type="subTitle" idx="1"/>
          </p:nvPr>
        </p:nvSpPr>
        <p:spPr>
          <a:xfrm>
            <a:off x="3889175" y="2131950"/>
            <a:ext cx="4185300" cy="2011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We plot correlations between features to identify redundancy.</a:t>
            </a:r>
            <a:endParaRPr/>
          </a:p>
          <a:p>
            <a:pPr marL="457200" lvl="0" indent="-304800" algn="l" rtl="0">
              <a:spcBef>
                <a:spcPts val="0"/>
              </a:spcBef>
              <a:spcAft>
                <a:spcPts val="0"/>
              </a:spcAft>
              <a:buSzPts val="1200"/>
              <a:buChar char="●"/>
            </a:pPr>
            <a:r>
              <a:rPr lang="en"/>
              <a:t>Highly correlated features might provide similar information, and one might be removed.</a:t>
            </a:r>
            <a:endParaRPr/>
          </a:p>
          <a:p>
            <a:pPr marL="0" lvl="0" indent="0" algn="l" rtl="0">
              <a:spcBef>
                <a:spcPts val="0"/>
              </a:spcBef>
              <a:spcAft>
                <a:spcPts val="0"/>
              </a:spcAft>
              <a:buNone/>
            </a:pPr>
            <a:endParaRPr/>
          </a:p>
          <a:p>
            <a:pPr marL="0" lvl="0" indent="0" algn="l" rtl="0">
              <a:spcBef>
                <a:spcPts val="0"/>
              </a:spcBef>
              <a:spcAft>
                <a:spcPts val="0"/>
              </a:spcAft>
              <a:buNone/>
            </a:pPr>
            <a:r>
              <a:rPr lang="en"/>
              <a:t>I will remove two variables which exhibit a high correlation with other independent features: ‘num_years_antig', 'forecast_cons_year’</a:t>
            </a:r>
            <a:endParaRPr/>
          </a:p>
          <a:p>
            <a:pPr marL="0" lvl="0" indent="0" algn="l" rtl="0">
              <a:spcBef>
                <a:spcPts val="0"/>
              </a:spcBef>
              <a:spcAft>
                <a:spcPts val="0"/>
              </a:spcAft>
              <a:buNone/>
            </a:pPr>
            <a:endParaRPr/>
          </a:p>
        </p:txBody>
      </p:sp>
      <p:pic>
        <p:nvPicPr>
          <p:cNvPr id="389" name="Google Shape;389;p43"/>
          <p:cNvPicPr preferRelativeResize="0"/>
          <p:nvPr/>
        </p:nvPicPr>
        <p:blipFill>
          <a:blip r:embed="rId5">
            <a:alphaModFix/>
          </a:blip>
          <a:stretch>
            <a:fillRect/>
          </a:stretch>
        </p:blipFill>
        <p:spPr>
          <a:xfrm>
            <a:off x="152400" y="649063"/>
            <a:ext cx="3584377" cy="3845366"/>
          </a:xfrm>
          <a:prstGeom prst="rect">
            <a:avLst/>
          </a:prstGeom>
          <a:noFill/>
          <a:ln>
            <a:noFill/>
          </a:ln>
        </p:spPr>
      </p:pic>
      <p:pic>
        <p:nvPicPr>
          <p:cNvPr id="2" name="Audio 1">
            <a:hlinkClick r:id="" action="ppaction://media"/>
            <a:extLst>
              <a:ext uri="{FF2B5EF4-FFF2-40B4-BE49-F238E27FC236}">
                <a16:creationId xmlns:a16="http://schemas.microsoft.com/office/drawing/2014/main" id="{E0B9C312-524D-6A6E-FD47-9921CB205D1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186"/>
    </mc:Choice>
    <mc:Fallback>
      <p:transition spd="slow" advTm="2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44"/>
          <p:cNvPicPr preferRelativeResize="0"/>
          <p:nvPr/>
        </p:nvPicPr>
        <p:blipFill>
          <a:blip r:embed="rId5">
            <a:alphaModFix/>
          </a:blip>
          <a:stretch>
            <a:fillRect/>
          </a:stretch>
        </p:blipFill>
        <p:spPr>
          <a:xfrm flipH="1">
            <a:off x="10" y="0"/>
            <a:ext cx="3405191" cy="5143500"/>
          </a:xfrm>
          <a:prstGeom prst="rect">
            <a:avLst/>
          </a:prstGeom>
          <a:noFill/>
          <a:ln>
            <a:noFill/>
          </a:ln>
        </p:spPr>
      </p:pic>
      <p:sp>
        <p:nvSpPr>
          <p:cNvPr id="395" name="Google Shape;395;p44"/>
          <p:cNvSpPr txBox="1">
            <a:spLocks noGrp="1"/>
          </p:cNvSpPr>
          <p:nvPr>
            <p:ph type="title"/>
          </p:nvPr>
        </p:nvSpPr>
        <p:spPr>
          <a:xfrm>
            <a:off x="4047175" y="2388500"/>
            <a:ext cx="52233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Modelling</a:t>
            </a:r>
            <a:endParaRPr/>
          </a:p>
        </p:txBody>
      </p:sp>
      <p:sp>
        <p:nvSpPr>
          <p:cNvPr id="396" name="Google Shape;396;p44"/>
          <p:cNvSpPr txBox="1">
            <a:spLocks noGrp="1"/>
          </p:cNvSpPr>
          <p:nvPr>
            <p:ph type="title" idx="2"/>
          </p:nvPr>
        </p:nvSpPr>
        <p:spPr>
          <a:xfrm>
            <a:off x="4047175" y="1438750"/>
            <a:ext cx="1230300" cy="8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397" name="Google Shape;397;p44"/>
          <p:cNvGrpSpPr/>
          <p:nvPr/>
        </p:nvGrpSpPr>
        <p:grpSpPr>
          <a:xfrm rot="756538">
            <a:off x="5159567" y="-1610422"/>
            <a:ext cx="4574157" cy="3479412"/>
            <a:chOff x="1522650" y="1117750"/>
            <a:chExt cx="4574075" cy="3479350"/>
          </a:xfrm>
        </p:grpSpPr>
        <p:sp>
          <p:nvSpPr>
            <p:cNvPr id="398" name="Google Shape;398;p44"/>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24C4C253-5AB2-50B2-3C21-C15AD753CBA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58"/>
    </mc:Choice>
    <mc:Fallback>
      <p:transition spd="slow" advTm="4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4" name="Google Shape;254;p27"/>
          <p:cNvSpPr txBox="1">
            <a:spLocks noGrp="1"/>
          </p:cNvSpPr>
          <p:nvPr>
            <p:ph type="title" idx="2"/>
          </p:nvPr>
        </p:nvSpPr>
        <p:spPr>
          <a:xfrm>
            <a:off x="173725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55" name="Google Shape;255;p27"/>
          <p:cNvSpPr txBox="1">
            <a:spLocks noGrp="1"/>
          </p:cNvSpPr>
          <p:nvPr>
            <p:ph type="title" idx="3"/>
          </p:nvPr>
        </p:nvSpPr>
        <p:spPr>
          <a:xfrm>
            <a:off x="5530050" y="30048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56" name="Google Shape;256;p27"/>
          <p:cNvSpPr txBox="1">
            <a:spLocks noGrp="1"/>
          </p:cNvSpPr>
          <p:nvPr>
            <p:ph type="title" idx="4"/>
          </p:nvPr>
        </p:nvSpPr>
        <p:spPr>
          <a:xfrm>
            <a:off x="558405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57" name="Google Shape;257;p27"/>
          <p:cNvSpPr txBox="1">
            <a:spLocks noGrp="1"/>
          </p:cNvSpPr>
          <p:nvPr>
            <p:ph type="title" idx="6"/>
          </p:nvPr>
        </p:nvSpPr>
        <p:spPr>
          <a:xfrm>
            <a:off x="1737250" y="30048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58" name="Google Shape;258;p27"/>
          <p:cNvSpPr txBox="1">
            <a:spLocks noGrp="1"/>
          </p:cNvSpPr>
          <p:nvPr>
            <p:ph type="subTitle" idx="1"/>
          </p:nvPr>
        </p:nvSpPr>
        <p:spPr>
          <a:xfrm>
            <a:off x="1737250" y="2026450"/>
            <a:ext cx="2532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INFORMATION ABOUT DATASET</a:t>
            </a:r>
            <a:endParaRPr/>
          </a:p>
          <a:p>
            <a:pPr marL="0" lvl="0" indent="0" algn="l" rtl="0">
              <a:spcBef>
                <a:spcPts val="0"/>
              </a:spcBef>
              <a:spcAft>
                <a:spcPts val="0"/>
              </a:spcAft>
              <a:buNone/>
            </a:pPr>
            <a:endParaRPr/>
          </a:p>
        </p:txBody>
      </p:sp>
      <p:sp>
        <p:nvSpPr>
          <p:cNvPr id="259" name="Google Shape;259;p27"/>
          <p:cNvSpPr txBox="1">
            <a:spLocks noGrp="1"/>
          </p:cNvSpPr>
          <p:nvPr>
            <p:ph type="subTitle" idx="8"/>
          </p:nvPr>
        </p:nvSpPr>
        <p:spPr>
          <a:xfrm>
            <a:off x="5584050" y="2026450"/>
            <a:ext cx="2532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 (EDA)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0" name="Google Shape;260;p27"/>
          <p:cNvSpPr txBox="1">
            <a:spLocks noGrp="1"/>
          </p:cNvSpPr>
          <p:nvPr>
            <p:ph type="subTitle" idx="9"/>
          </p:nvPr>
        </p:nvSpPr>
        <p:spPr>
          <a:xfrm>
            <a:off x="1737250" y="3550400"/>
            <a:ext cx="25320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engineering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61" name="Google Shape;261;p27"/>
          <p:cNvSpPr txBox="1">
            <a:spLocks noGrp="1"/>
          </p:cNvSpPr>
          <p:nvPr>
            <p:ph type="subTitle" idx="13"/>
          </p:nvPr>
        </p:nvSpPr>
        <p:spPr>
          <a:xfrm>
            <a:off x="5530050" y="3559225"/>
            <a:ext cx="2532000" cy="4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Modelling</a:t>
            </a:r>
            <a:endParaRPr/>
          </a:p>
          <a:p>
            <a:pPr marL="0" lvl="0" indent="0" algn="l" rtl="0">
              <a:spcBef>
                <a:spcPts val="0"/>
              </a:spcBef>
              <a:spcAft>
                <a:spcPts val="0"/>
              </a:spcAft>
              <a:buNone/>
            </a:pPr>
            <a:endParaRPr/>
          </a:p>
        </p:txBody>
      </p:sp>
      <p:pic>
        <p:nvPicPr>
          <p:cNvPr id="4" name="Audio 3">
            <a:hlinkClick r:id="" action="ppaction://media"/>
            <a:extLst>
              <a:ext uri="{FF2B5EF4-FFF2-40B4-BE49-F238E27FC236}">
                <a16:creationId xmlns:a16="http://schemas.microsoft.com/office/drawing/2014/main" id="{BD07E9FC-FF91-44A8-A585-A260D572E7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495"/>
    </mc:Choice>
    <mc:Fallback>
      <p:transition spd="slow" advTm="21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sampling</a:t>
            </a:r>
            <a:endParaRPr/>
          </a:p>
        </p:txBody>
      </p:sp>
      <p:sp>
        <p:nvSpPr>
          <p:cNvPr id="405" name="Google Shape;405;p45"/>
          <p:cNvSpPr txBox="1">
            <a:spLocks noGrp="1"/>
          </p:cNvSpPr>
          <p:nvPr>
            <p:ph type="subTitle" idx="8"/>
          </p:nvPr>
        </p:nvSpPr>
        <p:spPr>
          <a:xfrm>
            <a:off x="5623904" y="1443450"/>
            <a:ext cx="3097200" cy="8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For this we will use a 75-25% split between train and test respectively.</a:t>
            </a:r>
            <a:endParaRPr/>
          </a:p>
        </p:txBody>
      </p:sp>
      <p:pic>
        <p:nvPicPr>
          <p:cNvPr id="406" name="Google Shape;406;p45"/>
          <p:cNvPicPr preferRelativeResize="0"/>
          <p:nvPr/>
        </p:nvPicPr>
        <p:blipFill>
          <a:blip r:embed="rId5">
            <a:alphaModFix/>
          </a:blip>
          <a:stretch>
            <a:fillRect/>
          </a:stretch>
        </p:blipFill>
        <p:spPr>
          <a:xfrm>
            <a:off x="720000" y="1170125"/>
            <a:ext cx="4550701" cy="2565569"/>
          </a:xfrm>
          <a:prstGeom prst="rect">
            <a:avLst/>
          </a:prstGeom>
          <a:noFill/>
          <a:ln>
            <a:noFill/>
          </a:ln>
        </p:spPr>
      </p:pic>
      <p:pic>
        <p:nvPicPr>
          <p:cNvPr id="2" name="Audio 1">
            <a:hlinkClick r:id="" action="ppaction://media"/>
            <a:extLst>
              <a:ext uri="{FF2B5EF4-FFF2-40B4-BE49-F238E27FC236}">
                <a16:creationId xmlns:a16="http://schemas.microsoft.com/office/drawing/2014/main" id="{3AFD674E-4AD8-D9BD-337F-9291E9CBDC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436"/>
    </mc:Choice>
    <mc:Fallback>
      <p:transition spd="slow" advTm="24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training</a:t>
            </a:r>
            <a:endParaRPr/>
          </a:p>
          <a:p>
            <a:pPr marL="0" lvl="0" indent="0" algn="l" rtl="0">
              <a:spcBef>
                <a:spcPts val="0"/>
              </a:spcBef>
              <a:spcAft>
                <a:spcPts val="0"/>
              </a:spcAft>
              <a:buNone/>
            </a:pPr>
            <a:endParaRPr/>
          </a:p>
        </p:txBody>
      </p:sp>
      <p:sp>
        <p:nvSpPr>
          <p:cNvPr id="412" name="Google Shape;412;p46"/>
          <p:cNvSpPr txBox="1">
            <a:spLocks noGrp="1"/>
          </p:cNvSpPr>
          <p:nvPr>
            <p:ph type="subTitle" idx="8"/>
          </p:nvPr>
        </p:nvSpPr>
        <p:spPr>
          <a:xfrm>
            <a:off x="5176654" y="1808138"/>
            <a:ext cx="3097200" cy="8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 am using n_estimators = 1000. This means that my random forest will consist of 1000 decision trees.</a:t>
            </a:r>
            <a:endParaRPr/>
          </a:p>
        </p:txBody>
      </p:sp>
      <p:pic>
        <p:nvPicPr>
          <p:cNvPr id="413" name="Google Shape;413;p46"/>
          <p:cNvPicPr preferRelativeResize="0"/>
          <p:nvPr/>
        </p:nvPicPr>
        <p:blipFill>
          <a:blip r:embed="rId5">
            <a:alphaModFix/>
          </a:blip>
          <a:stretch>
            <a:fillRect/>
          </a:stretch>
        </p:blipFill>
        <p:spPr>
          <a:xfrm>
            <a:off x="720000" y="1443450"/>
            <a:ext cx="3810000" cy="1590675"/>
          </a:xfrm>
          <a:prstGeom prst="rect">
            <a:avLst/>
          </a:prstGeom>
          <a:noFill/>
          <a:ln>
            <a:noFill/>
          </a:ln>
        </p:spPr>
      </p:pic>
      <p:pic>
        <p:nvPicPr>
          <p:cNvPr id="2" name="Audio 1">
            <a:hlinkClick r:id="" action="ppaction://media"/>
            <a:extLst>
              <a:ext uri="{FF2B5EF4-FFF2-40B4-BE49-F238E27FC236}">
                <a16:creationId xmlns:a16="http://schemas.microsoft.com/office/drawing/2014/main" id="{D0BB6619-59D3-5C19-B4D5-BE8B6D6FD6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415"/>
    </mc:Choice>
    <mc:Fallback>
      <p:transition spd="slow" advTm="19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a:t>
            </a:r>
            <a:endParaRPr/>
          </a:p>
          <a:p>
            <a:pPr marL="0" lvl="0" indent="0" algn="l" rtl="0">
              <a:spcBef>
                <a:spcPts val="0"/>
              </a:spcBef>
              <a:spcAft>
                <a:spcPts val="0"/>
              </a:spcAft>
              <a:buNone/>
            </a:pPr>
            <a:endParaRPr/>
          </a:p>
        </p:txBody>
      </p:sp>
      <p:sp>
        <p:nvSpPr>
          <p:cNvPr id="419" name="Google Shape;419;p47"/>
          <p:cNvSpPr txBox="1">
            <a:spLocks noGrp="1"/>
          </p:cNvSpPr>
          <p:nvPr>
            <p:ph type="subTitle" idx="8"/>
          </p:nvPr>
        </p:nvSpPr>
        <p:spPr>
          <a:xfrm>
            <a:off x="5176650" y="1191800"/>
            <a:ext cx="3524700" cy="3821100"/>
          </a:xfrm>
          <a:prstGeom prst="rect">
            <a:avLst/>
          </a:prstGeom>
        </p:spPr>
        <p:txBody>
          <a:bodyPr spcFirstLastPara="1" wrap="square" lIns="91425" tIns="91425" rIns="91425" bIns="91425" anchor="b" anchorCtr="0">
            <a:noAutofit/>
          </a:bodyPr>
          <a:lstStyle/>
          <a:p>
            <a:pPr marL="457200" lvl="0" indent="-342900" algn="l" rtl="0">
              <a:spcBef>
                <a:spcPts val="0"/>
              </a:spcBef>
              <a:spcAft>
                <a:spcPts val="0"/>
              </a:spcAft>
              <a:buSzPts val="1800"/>
              <a:buChar char="●"/>
            </a:pPr>
            <a:r>
              <a:rPr lang="en" sz="1200"/>
              <a:t>Test set contains 10% churners (churn = 1)</a:t>
            </a:r>
            <a:endParaRPr sz="1200"/>
          </a:p>
          <a:p>
            <a:pPr marL="457200" lvl="0" indent="-342900" algn="l" rtl="0">
              <a:spcBef>
                <a:spcPts val="0"/>
              </a:spcBef>
              <a:spcAft>
                <a:spcPts val="0"/>
              </a:spcAft>
              <a:buSzPts val="1800"/>
              <a:buChar char="●"/>
            </a:pPr>
            <a:r>
              <a:rPr lang="en" sz="1200"/>
              <a:t>True negatives: 3285 (correctly predicted non-churners)</a:t>
            </a:r>
            <a:endParaRPr sz="1200"/>
          </a:p>
          <a:p>
            <a:pPr marL="457200" lvl="0" indent="-342900" algn="l" rtl="0">
              <a:spcBef>
                <a:spcPts val="0"/>
              </a:spcBef>
              <a:spcAft>
                <a:spcPts val="0"/>
              </a:spcAft>
              <a:buSzPts val="1800"/>
              <a:buChar char="●"/>
            </a:pPr>
            <a:r>
              <a:rPr lang="en" sz="1200"/>
              <a:t>False negatives: 349 (missed churners) - Key area for improvement!</a:t>
            </a:r>
            <a:endParaRPr sz="1200"/>
          </a:p>
          <a:p>
            <a:pPr marL="457200" lvl="0" indent="-342900" algn="l" rtl="0">
              <a:spcBef>
                <a:spcPts val="0"/>
              </a:spcBef>
              <a:spcAft>
                <a:spcPts val="0"/>
              </a:spcAft>
              <a:buSzPts val="1800"/>
              <a:buChar char="●"/>
            </a:pPr>
            <a:r>
              <a:rPr lang="en" sz="1200"/>
              <a:t>False positives: 1 (incorrectly predicted churners) - Excellent!</a:t>
            </a:r>
            <a:endParaRPr sz="1200"/>
          </a:p>
          <a:p>
            <a:pPr marL="457200" lvl="0" indent="-342900" algn="l" rtl="0">
              <a:spcBef>
                <a:spcPts val="0"/>
              </a:spcBef>
              <a:spcAft>
                <a:spcPts val="0"/>
              </a:spcAft>
              <a:buSzPts val="1800"/>
              <a:buChar char="●"/>
            </a:pPr>
            <a:r>
              <a:rPr lang="en" sz="1200"/>
              <a:t>True positives: 17 (correctly identified churners) - Very low!</a:t>
            </a:r>
            <a:endParaRPr sz="1200"/>
          </a:p>
          <a:p>
            <a:pPr marL="457200" lvl="0" indent="-342900" algn="l" rtl="0">
              <a:spcBef>
                <a:spcPts val="0"/>
              </a:spcBef>
              <a:spcAft>
                <a:spcPts val="0"/>
              </a:spcAft>
              <a:buSzPts val="1800"/>
              <a:buChar char="●"/>
            </a:pPr>
            <a:r>
              <a:rPr lang="en" sz="1200"/>
              <a:t>Accuracy: High, but misleading due to class imbalance</a:t>
            </a:r>
            <a:endParaRPr sz="1200"/>
          </a:p>
          <a:p>
            <a:pPr marL="457200" lvl="0" indent="-342900" algn="l" rtl="0">
              <a:spcBef>
                <a:spcPts val="0"/>
              </a:spcBef>
              <a:spcAft>
                <a:spcPts val="0"/>
              </a:spcAft>
              <a:buSzPts val="1800"/>
              <a:buChar char="●"/>
            </a:pPr>
            <a:r>
              <a:rPr lang="en" sz="1200"/>
              <a:t>Precision: 0.94 (good at identifying churners)</a:t>
            </a:r>
            <a:endParaRPr sz="1200"/>
          </a:p>
          <a:p>
            <a:pPr marL="457200" lvl="0" indent="-342900" algn="l" rtl="0">
              <a:spcBef>
                <a:spcPts val="0"/>
              </a:spcBef>
              <a:spcAft>
                <a:spcPts val="0"/>
              </a:spcAft>
              <a:buSzPts val="1800"/>
              <a:buChar char="●"/>
            </a:pPr>
            <a:r>
              <a:rPr lang="en" sz="1200"/>
              <a:t>Recall: Very low (poor at identifying true churners) - Main concern!</a:t>
            </a:r>
            <a:endParaRPr sz="1200"/>
          </a:p>
          <a:p>
            <a:pPr marL="0" lvl="0" indent="0" algn="l" rtl="0">
              <a:spcBef>
                <a:spcPts val="0"/>
              </a:spcBef>
              <a:spcAft>
                <a:spcPts val="0"/>
              </a:spcAft>
              <a:buNone/>
            </a:pPr>
            <a:endParaRPr sz="1200"/>
          </a:p>
        </p:txBody>
      </p:sp>
      <p:pic>
        <p:nvPicPr>
          <p:cNvPr id="420" name="Google Shape;420;p47"/>
          <p:cNvPicPr preferRelativeResize="0"/>
          <p:nvPr/>
        </p:nvPicPr>
        <p:blipFill>
          <a:blip r:embed="rId5">
            <a:alphaModFix/>
          </a:blip>
          <a:stretch>
            <a:fillRect/>
          </a:stretch>
        </p:blipFill>
        <p:spPr>
          <a:xfrm>
            <a:off x="720000" y="1191650"/>
            <a:ext cx="4407689" cy="3820975"/>
          </a:xfrm>
          <a:prstGeom prst="rect">
            <a:avLst/>
          </a:prstGeom>
          <a:noFill/>
          <a:ln>
            <a:noFill/>
          </a:ln>
        </p:spPr>
      </p:pic>
      <p:pic>
        <p:nvPicPr>
          <p:cNvPr id="2" name="Audio 1">
            <a:hlinkClick r:id="" action="ppaction://media"/>
            <a:extLst>
              <a:ext uri="{FF2B5EF4-FFF2-40B4-BE49-F238E27FC236}">
                <a16:creationId xmlns:a16="http://schemas.microsoft.com/office/drawing/2014/main" id="{58BCF876-92D9-AB82-4BB8-6E01DB139D0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7023"/>
    </mc:Choice>
    <mc:Fallback>
      <p:transition spd="slow" advTm="137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understanding</a:t>
            </a:r>
            <a:endParaRPr/>
          </a:p>
          <a:p>
            <a:pPr marL="0" lvl="0" indent="0" algn="l" rtl="0">
              <a:spcBef>
                <a:spcPts val="0"/>
              </a:spcBef>
              <a:spcAft>
                <a:spcPts val="0"/>
              </a:spcAft>
              <a:buNone/>
            </a:pPr>
            <a:endParaRPr/>
          </a:p>
        </p:txBody>
      </p:sp>
      <p:sp>
        <p:nvSpPr>
          <p:cNvPr id="426" name="Google Shape;426;p48"/>
          <p:cNvSpPr txBox="1">
            <a:spLocks noGrp="1"/>
          </p:cNvSpPr>
          <p:nvPr>
            <p:ph type="subTitle" idx="8"/>
          </p:nvPr>
        </p:nvSpPr>
        <p:spPr>
          <a:xfrm>
            <a:off x="825975" y="2591700"/>
            <a:ext cx="7059000" cy="162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simple way of understanding the results of a model is to look at feature importances. In the Random Forest case, the feature importance represents the number of times each feature is used for splitting across all trees.</a:t>
            </a:r>
            <a:endParaRPr/>
          </a:p>
        </p:txBody>
      </p:sp>
      <p:pic>
        <p:nvPicPr>
          <p:cNvPr id="427" name="Google Shape;427;p48"/>
          <p:cNvPicPr preferRelativeResize="0"/>
          <p:nvPr/>
        </p:nvPicPr>
        <p:blipFill>
          <a:blip r:embed="rId5">
            <a:alphaModFix/>
          </a:blip>
          <a:stretch>
            <a:fillRect/>
          </a:stretch>
        </p:blipFill>
        <p:spPr>
          <a:xfrm>
            <a:off x="825975" y="1308647"/>
            <a:ext cx="6447099" cy="1466925"/>
          </a:xfrm>
          <a:prstGeom prst="rect">
            <a:avLst/>
          </a:prstGeom>
          <a:noFill/>
          <a:ln>
            <a:noFill/>
          </a:ln>
        </p:spPr>
      </p:pic>
      <p:pic>
        <p:nvPicPr>
          <p:cNvPr id="2" name="Audio 1">
            <a:hlinkClick r:id="" action="ppaction://media"/>
            <a:extLst>
              <a:ext uri="{FF2B5EF4-FFF2-40B4-BE49-F238E27FC236}">
                <a16:creationId xmlns:a16="http://schemas.microsoft.com/office/drawing/2014/main" id="{6C5F52A9-00C6-979C-F682-40D4EF4349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547"/>
    </mc:Choice>
    <mc:Fallback>
      <p:transition spd="slow" advTm="16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understanding</a:t>
            </a:r>
            <a:endParaRPr/>
          </a:p>
          <a:p>
            <a:pPr marL="0" lvl="0" indent="0" algn="l" rtl="0">
              <a:spcBef>
                <a:spcPts val="0"/>
              </a:spcBef>
              <a:spcAft>
                <a:spcPts val="0"/>
              </a:spcAft>
              <a:buNone/>
            </a:pPr>
            <a:endParaRPr/>
          </a:p>
        </p:txBody>
      </p:sp>
      <p:sp>
        <p:nvSpPr>
          <p:cNvPr id="433" name="Google Shape;433;p49"/>
          <p:cNvSpPr txBox="1">
            <a:spLocks noGrp="1"/>
          </p:cNvSpPr>
          <p:nvPr>
            <p:ph type="subTitle" idx="8"/>
          </p:nvPr>
        </p:nvSpPr>
        <p:spPr>
          <a:xfrm>
            <a:off x="720000" y="3426850"/>
            <a:ext cx="7107600" cy="25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see that net margin and consumption over 12 months were important, to name a few.</a:t>
            </a:r>
            <a:endParaRPr/>
          </a:p>
          <a:p>
            <a:pPr marL="0" lvl="0" indent="0" algn="l" rtl="0">
              <a:spcBef>
                <a:spcPts val="0"/>
              </a:spcBef>
              <a:spcAft>
                <a:spcPts val="0"/>
              </a:spcAft>
              <a:buNone/>
            </a:pPr>
            <a:r>
              <a:rPr lang="en"/>
              <a:t>However the price sensitivity features are scattered around and do not shine through as a main driver for churn in their current form.</a:t>
            </a:r>
            <a:endParaRPr/>
          </a:p>
        </p:txBody>
      </p:sp>
      <p:pic>
        <p:nvPicPr>
          <p:cNvPr id="434" name="Google Shape;434;p49"/>
          <p:cNvPicPr preferRelativeResize="0"/>
          <p:nvPr/>
        </p:nvPicPr>
        <p:blipFill>
          <a:blip r:embed="rId5">
            <a:alphaModFix/>
          </a:blip>
          <a:stretch>
            <a:fillRect/>
          </a:stretch>
        </p:blipFill>
        <p:spPr>
          <a:xfrm>
            <a:off x="840100" y="1182551"/>
            <a:ext cx="5570134" cy="2244300"/>
          </a:xfrm>
          <a:prstGeom prst="rect">
            <a:avLst/>
          </a:prstGeom>
          <a:noFill/>
          <a:ln>
            <a:noFill/>
          </a:ln>
        </p:spPr>
      </p:pic>
      <p:pic>
        <p:nvPicPr>
          <p:cNvPr id="2" name="Audio 1">
            <a:hlinkClick r:id="" action="ppaction://media"/>
            <a:extLst>
              <a:ext uri="{FF2B5EF4-FFF2-40B4-BE49-F238E27FC236}">
                <a16:creationId xmlns:a16="http://schemas.microsoft.com/office/drawing/2014/main" id="{3F12BFD2-CA9B-948B-D520-FBD7565ECEC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033"/>
    </mc:Choice>
    <mc:Fallback>
      <p:transition spd="slow" advTm="36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0"/>
          <p:cNvSpPr txBox="1">
            <a:spLocks noGrp="1"/>
          </p:cNvSpPr>
          <p:nvPr>
            <p:ph type="title"/>
          </p:nvPr>
        </p:nvSpPr>
        <p:spPr>
          <a:xfrm>
            <a:off x="3057600" y="1054000"/>
            <a:ext cx="5076000" cy="10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Back to our original hypothesis</a:t>
            </a:r>
            <a:endParaRPr sz="3000"/>
          </a:p>
        </p:txBody>
      </p:sp>
      <p:sp>
        <p:nvSpPr>
          <p:cNvPr id="440" name="Google Shape;440;p50"/>
          <p:cNvSpPr txBox="1">
            <a:spLocks noGrp="1"/>
          </p:cNvSpPr>
          <p:nvPr>
            <p:ph type="subTitle" idx="1"/>
          </p:nvPr>
        </p:nvSpPr>
        <p:spPr>
          <a:xfrm>
            <a:off x="3057600" y="2184300"/>
            <a:ext cx="50760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churn driven by the customers' price sensitivity?</a:t>
            </a:r>
            <a:endParaRPr/>
          </a:p>
          <a:p>
            <a:pPr marL="0" lvl="0" indent="0" algn="l" rtl="0">
              <a:spcBef>
                <a:spcPts val="0"/>
              </a:spcBef>
              <a:spcAft>
                <a:spcPts val="0"/>
              </a:spcAft>
              <a:buNone/>
            </a:pPr>
            <a:endParaRPr/>
          </a:p>
        </p:txBody>
      </p:sp>
      <p:pic>
        <p:nvPicPr>
          <p:cNvPr id="441" name="Google Shape;441;p50"/>
          <p:cNvPicPr preferRelativeResize="0"/>
          <p:nvPr/>
        </p:nvPicPr>
        <p:blipFill>
          <a:blip r:embed="rId5">
            <a:alphaModFix/>
          </a:blip>
          <a:stretch>
            <a:fillRect/>
          </a:stretch>
        </p:blipFill>
        <p:spPr>
          <a:xfrm flipH="1">
            <a:off x="10" y="0"/>
            <a:ext cx="3405191" cy="5143500"/>
          </a:xfrm>
          <a:prstGeom prst="rect">
            <a:avLst/>
          </a:prstGeom>
          <a:noFill/>
          <a:ln>
            <a:noFill/>
          </a:ln>
        </p:spPr>
      </p:pic>
      <p:grpSp>
        <p:nvGrpSpPr>
          <p:cNvPr id="442" name="Google Shape;442;p50"/>
          <p:cNvGrpSpPr/>
          <p:nvPr/>
        </p:nvGrpSpPr>
        <p:grpSpPr>
          <a:xfrm flipH="1">
            <a:off x="4821451" y="-1610442"/>
            <a:ext cx="4574075" cy="3479350"/>
            <a:chOff x="1522650" y="1117750"/>
            <a:chExt cx="4574075" cy="3479350"/>
          </a:xfrm>
        </p:grpSpPr>
        <p:sp>
          <p:nvSpPr>
            <p:cNvPr id="443" name="Google Shape;443;p50"/>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0"/>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71D9ABDD-A0D1-817F-27B0-2F61A857810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93"/>
    </mc:Choice>
    <mc:Fallback>
      <p:transition spd="slow" advTm="8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1"/>
          <p:cNvSpPr txBox="1">
            <a:spLocks noGrp="1"/>
          </p:cNvSpPr>
          <p:nvPr>
            <p:ph type="subTitle" idx="1"/>
          </p:nvPr>
        </p:nvSpPr>
        <p:spPr>
          <a:xfrm>
            <a:off x="3405200" y="867350"/>
            <a:ext cx="50760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the output of the feature importances, it is not a main driver but it is a weak contributor. However, to arrive at a conclusive result, more experimentation is needed.</a:t>
            </a:r>
            <a:endParaRPr/>
          </a:p>
        </p:txBody>
      </p:sp>
      <p:pic>
        <p:nvPicPr>
          <p:cNvPr id="450" name="Google Shape;450;p51"/>
          <p:cNvPicPr preferRelativeResize="0"/>
          <p:nvPr/>
        </p:nvPicPr>
        <p:blipFill>
          <a:blip r:embed="rId5">
            <a:alphaModFix/>
          </a:blip>
          <a:stretch>
            <a:fillRect/>
          </a:stretch>
        </p:blipFill>
        <p:spPr>
          <a:xfrm flipH="1">
            <a:off x="10" y="0"/>
            <a:ext cx="3405191" cy="5143500"/>
          </a:xfrm>
          <a:prstGeom prst="rect">
            <a:avLst/>
          </a:prstGeom>
          <a:noFill/>
          <a:ln>
            <a:noFill/>
          </a:ln>
        </p:spPr>
      </p:pic>
      <p:pic>
        <p:nvPicPr>
          <p:cNvPr id="451" name="Google Shape;451;p51"/>
          <p:cNvPicPr preferRelativeResize="0"/>
          <p:nvPr/>
        </p:nvPicPr>
        <p:blipFill>
          <a:blip r:embed="rId6">
            <a:alphaModFix/>
          </a:blip>
          <a:stretch>
            <a:fillRect/>
          </a:stretch>
        </p:blipFill>
        <p:spPr>
          <a:xfrm>
            <a:off x="3405201" y="2113200"/>
            <a:ext cx="4752975" cy="2124075"/>
          </a:xfrm>
          <a:prstGeom prst="rect">
            <a:avLst/>
          </a:prstGeom>
          <a:noFill/>
          <a:ln>
            <a:noFill/>
          </a:ln>
        </p:spPr>
      </p:pic>
      <p:pic>
        <p:nvPicPr>
          <p:cNvPr id="3" name="Audio 2">
            <a:hlinkClick r:id="" action="ppaction://media"/>
            <a:extLst>
              <a:ext uri="{FF2B5EF4-FFF2-40B4-BE49-F238E27FC236}">
                <a16:creationId xmlns:a16="http://schemas.microsoft.com/office/drawing/2014/main" id="{82B88315-A835-C3A1-A8F6-EAD7D7D051E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221"/>
    </mc:Choice>
    <mc:Fallback>
      <p:transition spd="slow" advTm="15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2"/>
          <p:cNvSpPr txBox="1">
            <a:spLocks noGrp="1"/>
          </p:cNvSpPr>
          <p:nvPr>
            <p:ph type="title"/>
          </p:nvPr>
        </p:nvSpPr>
        <p:spPr>
          <a:xfrm>
            <a:off x="3057600" y="1054000"/>
            <a:ext cx="5076000" cy="10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This is the end of the presentation.</a:t>
            </a:r>
            <a:endParaRPr sz="3000"/>
          </a:p>
        </p:txBody>
      </p:sp>
      <p:sp>
        <p:nvSpPr>
          <p:cNvPr id="457" name="Google Shape;457;p52"/>
          <p:cNvSpPr txBox="1">
            <a:spLocks noGrp="1"/>
          </p:cNvSpPr>
          <p:nvPr>
            <p:ph type="subTitle" idx="1"/>
          </p:nvPr>
        </p:nvSpPr>
        <p:spPr>
          <a:xfrm>
            <a:off x="3057600" y="2184300"/>
            <a:ext cx="50760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listening!</a:t>
            </a:r>
            <a:endParaRPr/>
          </a:p>
        </p:txBody>
      </p:sp>
      <p:pic>
        <p:nvPicPr>
          <p:cNvPr id="458" name="Google Shape;458;p52"/>
          <p:cNvPicPr preferRelativeResize="0"/>
          <p:nvPr/>
        </p:nvPicPr>
        <p:blipFill>
          <a:blip r:embed="rId5">
            <a:alphaModFix/>
          </a:blip>
          <a:stretch>
            <a:fillRect/>
          </a:stretch>
        </p:blipFill>
        <p:spPr>
          <a:xfrm flipH="1">
            <a:off x="10" y="0"/>
            <a:ext cx="3405191" cy="5143500"/>
          </a:xfrm>
          <a:prstGeom prst="rect">
            <a:avLst/>
          </a:prstGeom>
          <a:noFill/>
          <a:ln>
            <a:noFill/>
          </a:ln>
        </p:spPr>
      </p:pic>
      <p:grpSp>
        <p:nvGrpSpPr>
          <p:cNvPr id="459" name="Google Shape;459;p52"/>
          <p:cNvGrpSpPr/>
          <p:nvPr/>
        </p:nvGrpSpPr>
        <p:grpSpPr>
          <a:xfrm flipH="1">
            <a:off x="4821451" y="-1610442"/>
            <a:ext cx="4574075" cy="3479350"/>
            <a:chOff x="1522650" y="1117750"/>
            <a:chExt cx="4574075" cy="3479350"/>
          </a:xfrm>
        </p:grpSpPr>
        <p:sp>
          <p:nvSpPr>
            <p:cNvPr id="460" name="Google Shape;460;p52"/>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F4C34B2E-230C-0298-5DA4-7980FFEF225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12"/>
    </mc:Choice>
    <mc:Fallback>
      <p:transition spd="slow" advTm="8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8"/>
          <p:cNvPicPr preferRelativeResize="0">
            <a:picLocks noGrp="1"/>
          </p:cNvPicPr>
          <p:nvPr>
            <p:ph type="pic" idx="2"/>
          </p:nvPr>
        </p:nvPicPr>
        <p:blipFill rotWithShape="1">
          <a:blip r:embed="rId5">
            <a:alphaModFix/>
          </a:blip>
          <a:srcRect l="19788" r="27582"/>
          <a:stretch/>
        </p:blipFill>
        <p:spPr>
          <a:xfrm>
            <a:off x="5088475" y="770400"/>
            <a:ext cx="3081600" cy="3602700"/>
          </a:xfrm>
          <a:prstGeom prst="roundRect">
            <a:avLst>
              <a:gd name="adj" fmla="val 8416"/>
            </a:avLst>
          </a:prstGeom>
        </p:spPr>
      </p:pic>
      <p:sp>
        <p:nvSpPr>
          <p:cNvPr id="267" name="Google Shape;267;p28"/>
          <p:cNvSpPr txBox="1">
            <a:spLocks noGrp="1"/>
          </p:cNvSpPr>
          <p:nvPr>
            <p:ph type="title"/>
          </p:nvPr>
        </p:nvSpPr>
        <p:spPr>
          <a:xfrm>
            <a:off x="811975" y="829350"/>
            <a:ext cx="3993300" cy="98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Business understanding &amp; problem framing</a:t>
            </a:r>
            <a:endParaRPr sz="2400"/>
          </a:p>
        </p:txBody>
      </p:sp>
      <p:sp>
        <p:nvSpPr>
          <p:cNvPr id="268" name="Google Shape;268;p28"/>
          <p:cNvSpPr txBox="1">
            <a:spLocks noGrp="1"/>
          </p:cNvSpPr>
          <p:nvPr>
            <p:ph type="subTitle" idx="1"/>
          </p:nvPr>
        </p:nvSpPr>
        <p:spPr>
          <a:xfrm>
            <a:off x="811975" y="1878550"/>
            <a:ext cx="3993300" cy="2298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PowerCo - a major gas and electricity utility that supplies to small and medium sized enterprises.</a:t>
            </a:r>
            <a:endParaRPr/>
          </a:p>
          <a:p>
            <a:pPr marL="457200" lvl="0" indent="-304800" algn="l" rtl="0">
              <a:spcBef>
                <a:spcPts val="0"/>
              </a:spcBef>
              <a:spcAft>
                <a:spcPts val="0"/>
              </a:spcAft>
              <a:buSzPts val="1200"/>
              <a:buAutoNum type="arabicPeriod"/>
            </a:pPr>
            <a:r>
              <a:rPr lang="en"/>
              <a:t>The energy market has had a lot of change in recent years and there are more options than ever for customers to choose from.</a:t>
            </a:r>
            <a:endParaRPr/>
          </a:p>
          <a:p>
            <a:pPr marL="457200" lvl="0" indent="-304800" algn="l" rtl="0">
              <a:spcBef>
                <a:spcPts val="0"/>
              </a:spcBef>
              <a:spcAft>
                <a:spcPts val="0"/>
              </a:spcAft>
              <a:buSzPts val="1200"/>
              <a:buAutoNum type="arabicPeriod"/>
            </a:pPr>
            <a:r>
              <a:rPr lang="en"/>
              <a:t>PowerCo are concerned about their customers leaving for better offers from other energy providers. When a customer leaves to use another service provider, this is called churn.</a:t>
            </a:r>
            <a:endParaRPr/>
          </a:p>
          <a:p>
            <a:pPr marL="457200" lvl="0" indent="-304800" algn="l" rtl="0">
              <a:spcBef>
                <a:spcPts val="0"/>
              </a:spcBef>
              <a:spcAft>
                <a:spcPts val="0"/>
              </a:spcAft>
              <a:buSzPts val="1200"/>
              <a:buAutoNum type="arabicPeriod"/>
            </a:pPr>
            <a:r>
              <a:rPr lang="en"/>
              <a:t>This is becoming a big issue for PowerCo and they want to  diagnose the reason why their customers are churning.</a:t>
            </a:r>
            <a:endParaRPr/>
          </a:p>
          <a:p>
            <a:pPr marL="457200" lvl="0" indent="0" algn="l" rtl="0">
              <a:spcBef>
                <a:spcPts val="1000"/>
              </a:spcBef>
              <a:spcAft>
                <a:spcPts val="1000"/>
              </a:spcAft>
              <a:buNone/>
            </a:pPr>
            <a:endParaRPr/>
          </a:p>
        </p:txBody>
      </p:sp>
      <p:pic>
        <p:nvPicPr>
          <p:cNvPr id="2" name="Audio 1">
            <a:hlinkClick r:id="" action="ppaction://media"/>
            <a:extLst>
              <a:ext uri="{FF2B5EF4-FFF2-40B4-BE49-F238E27FC236}">
                <a16:creationId xmlns:a16="http://schemas.microsoft.com/office/drawing/2014/main" id="{48ABBA71-B951-9767-351E-03925434F0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965"/>
    </mc:Choice>
    <mc:Fallback>
      <p:transition spd="slow" advTm="26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9"/>
          <p:cNvPicPr preferRelativeResize="0"/>
          <p:nvPr/>
        </p:nvPicPr>
        <p:blipFill>
          <a:blip r:embed="rId5">
            <a:alphaModFix/>
          </a:blip>
          <a:stretch>
            <a:fillRect/>
          </a:stretch>
        </p:blipFill>
        <p:spPr>
          <a:xfrm flipH="1">
            <a:off x="10" y="0"/>
            <a:ext cx="3405191" cy="5143500"/>
          </a:xfrm>
          <a:prstGeom prst="rect">
            <a:avLst/>
          </a:prstGeom>
          <a:noFill/>
          <a:ln>
            <a:noFill/>
          </a:ln>
        </p:spPr>
      </p:pic>
      <p:sp>
        <p:nvSpPr>
          <p:cNvPr id="274" name="Google Shape;274;p29"/>
          <p:cNvSpPr txBox="1">
            <a:spLocks noGrp="1"/>
          </p:cNvSpPr>
          <p:nvPr>
            <p:ph type="title"/>
          </p:nvPr>
        </p:nvSpPr>
        <p:spPr>
          <a:xfrm>
            <a:off x="4047175" y="2388500"/>
            <a:ext cx="52233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INFORMATION ABOUT DATASET</a:t>
            </a:r>
            <a:endParaRPr/>
          </a:p>
        </p:txBody>
      </p:sp>
      <p:sp>
        <p:nvSpPr>
          <p:cNvPr id="275" name="Google Shape;275;p29"/>
          <p:cNvSpPr txBox="1">
            <a:spLocks noGrp="1"/>
          </p:cNvSpPr>
          <p:nvPr>
            <p:ph type="title" idx="2"/>
          </p:nvPr>
        </p:nvSpPr>
        <p:spPr>
          <a:xfrm>
            <a:off x="4047175" y="1438750"/>
            <a:ext cx="1230300" cy="8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76" name="Google Shape;276;p29"/>
          <p:cNvGrpSpPr/>
          <p:nvPr/>
        </p:nvGrpSpPr>
        <p:grpSpPr>
          <a:xfrm rot="756538">
            <a:off x="5159567" y="-1610422"/>
            <a:ext cx="4574157" cy="3479412"/>
            <a:chOff x="1522650" y="1117750"/>
            <a:chExt cx="4574075" cy="3479350"/>
          </a:xfrm>
        </p:grpSpPr>
        <p:sp>
          <p:nvSpPr>
            <p:cNvPr id="277" name="Google Shape;277;p29"/>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02B51BAA-59B7-E296-5732-EB1519A7A32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69"/>
    </mc:Choice>
    <mc:Fallback>
      <p:transition spd="slow" advTm="5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0"/>
          <p:cNvSpPr txBox="1">
            <a:spLocks noGrp="1"/>
          </p:cNvSpPr>
          <p:nvPr>
            <p:ph type="subTitle" idx="4"/>
          </p:nvPr>
        </p:nvSpPr>
        <p:spPr>
          <a:xfrm>
            <a:off x="525100" y="3334187"/>
            <a:ext cx="3013800" cy="44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Historical pricing data</a:t>
            </a:r>
            <a:endParaRPr/>
          </a:p>
        </p:txBody>
      </p:sp>
      <p:sp>
        <p:nvSpPr>
          <p:cNvPr id="284" name="Google Shape;284;p30"/>
          <p:cNvSpPr txBox="1">
            <a:spLocks noGrp="1"/>
          </p:cNvSpPr>
          <p:nvPr>
            <p:ph type="subTitle" idx="1"/>
          </p:nvPr>
        </p:nvSpPr>
        <p:spPr>
          <a:xfrm>
            <a:off x="525099" y="3783881"/>
            <a:ext cx="30138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 and fixed pricing data etc</a:t>
            </a:r>
            <a:endParaRPr/>
          </a:p>
        </p:txBody>
      </p:sp>
      <p:sp>
        <p:nvSpPr>
          <p:cNvPr id="285" name="Google Shape;285;p30"/>
          <p:cNvSpPr txBox="1">
            <a:spLocks noGrp="1"/>
          </p:cNvSpPr>
          <p:nvPr>
            <p:ph type="subTitle" idx="2"/>
          </p:nvPr>
        </p:nvSpPr>
        <p:spPr>
          <a:xfrm>
            <a:off x="7344900" y="1463200"/>
            <a:ext cx="1515000" cy="15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data such as usage, sign up date, forecasted usage etc.</a:t>
            </a:r>
            <a:endParaRPr/>
          </a:p>
          <a:p>
            <a:pPr marL="0" lvl="0" indent="0" algn="l" rtl="0">
              <a:spcBef>
                <a:spcPts val="0"/>
              </a:spcBef>
              <a:spcAft>
                <a:spcPts val="0"/>
              </a:spcAft>
              <a:buNone/>
            </a:pPr>
            <a:endParaRPr/>
          </a:p>
          <a:p>
            <a:pPr marL="0" lvl="0" indent="0" algn="l" rtl="0">
              <a:spcBef>
                <a:spcPts val="0"/>
              </a:spcBef>
              <a:spcAft>
                <a:spcPts val="0"/>
              </a:spcAft>
              <a:buNone/>
            </a:pPr>
            <a:r>
              <a:rPr lang="en"/>
              <a:t>Whether each customer has churned or not</a:t>
            </a:r>
            <a:endParaRPr/>
          </a:p>
        </p:txBody>
      </p:sp>
      <p:sp>
        <p:nvSpPr>
          <p:cNvPr id="286" name="Google Shape;286;p30"/>
          <p:cNvSpPr txBox="1">
            <a:spLocks noGrp="1"/>
          </p:cNvSpPr>
          <p:nvPr>
            <p:ph type="subTitle" idx="3"/>
          </p:nvPr>
        </p:nvSpPr>
        <p:spPr>
          <a:xfrm>
            <a:off x="7344900" y="1013500"/>
            <a:ext cx="1614300" cy="44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Historical customer data</a:t>
            </a:r>
            <a:endParaRPr/>
          </a:p>
        </p:txBody>
      </p:sp>
      <p:pic>
        <p:nvPicPr>
          <p:cNvPr id="287" name="Google Shape;287;p30"/>
          <p:cNvPicPr preferRelativeResize="0"/>
          <p:nvPr/>
        </p:nvPicPr>
        <p:blipFill>
          <a:blip r:embed="rId5">
            <a:alphaModFix/>
          </a:blip>
          <a:stretch>
            <a:fillRect/>
          </a:stretch>
        </p:blipFill>
        <p:spPr>
          <a:xfrm>
            <a:off x="525100" y="483150"/>
            <a:ext cx="3419675" cy="2664450"/>
          </a:xfrm>
          <a:prstGeom prst="rect">
            <a:avLst/>
          </a:prstGeom>
          <a:noFill/>
          <a:ln>
            <a:noFill/>
          </a:ln>
        </p:spPr>
      </p:pic>
      <p:pic>
        <p:nvPicPr>
          <p:cNvPr id="288" name="Google Shape;288;p30"/>
          <p:cNvPicPr preferRelativeResize="0"/>
          <p:nvPr/>
        </p:nvPicPr>
        <p:blipFill>
          <a:blip r:embed="rId6">
            <a:alphaModFix/>
          </a:blip>
          <a:stretch>
            <a:fillRect/>
          </a:stretch>
        </p:blipFill>
        <p:spPr>
          <a:xfrm>
            <a:off x="4178555" y="483150"/>
            <a:ext cx="2932575" cy="3727449"/>
          </a:xfrm>
          <a:prstGeom prst="rect">
            <a:avLst/>
          </a:prstGeom>
          <a:noFill/>
          <a:ln>
            <a:noFill/>
          </a:ln>
        </p:spPr>
      </p:pic>
      <p:pic>
        <p:nvPicPr>
          <p:cNvPr id="2" name="Audio 1">
            <a:hlinkClick r:id="" action="ppaction://media"/>
            <a:extLst>
              <a:ext uri="{FF2B5EF4-FFF2-40B4-BE49-F238E27FC236}">
                <a16:creationId xmlns:a16="http://schemas.microsoft.com/office/drawing/2014/main" id="{2D991202-8FE7-F251-F2B2-B33376789AD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409"/>
    </mc:Choice>
    <mc:Fallback>
      <p:transition spd="slow" advTm="28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1"/>
          <p:cNvPicPr preferRelativeResize="0"/>
          <p:nvPr/>
        </p:nvPicPr>
        <p:blipFill>
          <a:blip r:embed="rId5">
            <a:alphaModFix/>
          </a:blip>
          <a:stretch>
            <a:fillRect/>
          </a:stretch>
        </p:blipFill>
        <p:spPr>
          <a:xfrm flipH="1">
            <a:off x="10" y="0"/>
            <a:ext cx="3405191" cy="5143500"/>
          </a:xfrm>
          <a:prstGeom prst="rect">
            <a:avLst/>
          </a:prstGeom>
          <a:noFill/>
          <a:ln>
            <a:noFill/>
          </a:ln>
        </p:spPr>
      </p:pic>
      <p:sp>
        <p:nvSpPr>
          <p:cNvPr id="294" name="Google Shape;294;p31"/>
          <p:cNvSpPr txBox="1">
            <a:spLocks noGrp="1"/>
          </p:cNvSpPr>
          <p:nvPr>
            <p:ph type="title"/>
          </p:nvPr>
        </p:nvSpPr>
        <p:spPr>
          <a:xfrm>
            <a:off x="4047175" y="2388500"/>
            <a:ext cx="52233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 (EDA)</a:t>
            </a:r>
            <a:endParaRPr/>
          </a:p>
        </p:txBody>
      </p:sp>
      <p:sp>
        <p:nvSpPr>
          <p:cNvPr id="295" name="Google Shape;295;p31"/>
          <p:cNvSpPr txBox="1">
            <a:spLocks noGrp="1"/>
          </p:cNvSpPr>
          <p:nvPr>
            <p:ph type="title" idx="2"/>
          </p:nvPr>
        </p:nvSpPr>
        <p:spPr>
          <a:xfrm>
            <a:off x="4047175" y="1438750"/>
            <a:ext cx="1230300" cy="88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296" name="Google Shape;296;p31"/>
          <p:cNvGrpSpPr/>
          <p:nvPr/>
        </p:nvGrpSpPr>
        <p:grpSpPr>
          <a:xfrm rot="756538">
            <a:off x="5159567" y="-1610422"/>
            <a:ext cx="4574157" cy="3479412"/>
            <a:chOff x="1522650" y="1117750"/>
            <a:chExt cx="4574075" cy="3479350"/>
          </a:xfrm>
        </p:grpSpPr>
        <p:sp>
          <p:nvSpPr>
            <p:cNvPr id="297" name="Google Shape;297;p31"/>
            <p:cNvSpPr/>
            <p:nvPr/>
          </p:nvSpPr>
          <p:spPr>
            <a:xfrm>
              <a:off x="2305900" y="1117750"/>
              <a:ext cx="3790825" cy="3217100"/>
            </a:xfrm>
            <a:custGeom>
              <a:avLst/>
              <a:gdLst/>
              <a:ahLst/>
              <a:cxnLst/>
              <a:rect l="l" t="t" r="r" b="b"/>
              <a:pathLst>
                <a:path w="151633" h="128684" extrusionOk="0">
                  <a:moveTo>
                    <a:pt x="59573" y="1190"/>
                  </a:moveTo>
                  <a:lnTo>
                    <a:pt x="87345" y="18391"/>
                  </a:lnTo>
                  <a:cubicBezTo>
                    <a:pt x="87254" y="18737"/>
                    <a:pt x="87376" y="19117"/>
                    <a:pt x="87682" y="19337"/>
                  </a:cubicBezTo>
                  <a:cubicBezTo>
                    <a:pt x="87712" y="19358"/>
                    <a:pt x="87742" y="19374"/>
                    <a:pt x="87773" y="19391"/>
                  </a:cubicBezTo>
                  <a:lnTo>
                    <a:pt x="73089" y="35287"/>
                  </a:lnTo>
                  <a:cubicBezTo>
                    <a:pt x="73041" y="35228"/>
                    <a:pt x="72987" y="35173"/>
                    <a:pt x="72923" y="35127"/>
                  </a:cubicBezTo>
                  <a:cubicBezTo>
                    <a:pt x="72772" y="35017"/>
                    <a:pt x="72594" y="34961"/>
                    <a:pt x="72410" y="34961"/>
                  </a:cubicBezTo>
                  <a:cubicBezTo>
                    <a:pt x="72364" y="34961"/>
                    <a:pt x="72317" y="34964"/>
                    <a:pt x="72269" y="34972"/>
                  </a:cubicBezTo>
                  <a:lnTo>
                    <a:pt x="59361" y="1513"/>
                  </a:lnTo>
                  <a:cubicBezTo>
                    <a:pt x="59397" y="1478"/>
                    <a:pt x="59435" y="1443"/>
                    <a:pt x="59466" y="1400"/>
                  </a:cubicBezTo>
                  <a:cubicBezTo>
                    <a:pt x="59513" y="1335"/>
                    <a:pt x="59546" y="1262"/>
                    <a:pt x="59573" y="1190"/>
                  </a:cubicBezTo>
                  <a:close/>
                  <a:moveTo>
                    <a:pt x="57905" y="1155"/>
                  </a:moveTo>
                  <a:cubicBezTo>
                    <a:pt x="57962" y="1330"/>
                    <a:pt x="58069" y="1490"/>
                    <a:pt x="58229" y="1604"/>
                  </a:cubicBezTo>
                  <a:cubicBezTo>
                    <a:pt x="58385" y="1716"/>
                    <a:pt x="58564" y="1770"/>
                    <a:pt x="58744" y="1770"/>
                  </a:cubicBezTo>
                  <a:cubicBezTo>
                    <a:pt x="58890" y="1770"/>
                    <a:pt x="59035" y="1731"/>
                    <a:pt x="59165" y="1661"/>
                  </a:cubicBezTo>
                  <a:lnTo>
                    <a:pt x="72044" y="35042"/>
                  </a:lnTo>
                  <a:cubicBezTo>
                    <a:pt x="71907" y="35103"/>
                    <a:pt x="71787" y="35197"/>
                    <a:pt x="71696" y="35320"/>
                  </a:cubicBezTo>
                  <a:lnTo>
                    <a:pt x="34939" y="10633"/>
                  </a:lnTo>
                  <a:cubicBezTo>
                    <a:pt x="34967" y="10533"/>
                    <a:pt x="34978" y="10431"/>
                    <a:pt x="34971" y="10330"/>
                  </a:cubicBezTo>
                  <a:lnTo>
                    <a:pt x="57905" y="1155"/>
                  </a:lnTo>
                  <a:close/>
                  <a:moveTo>
                    <a:pt x="34896" y="10886"/>
                  </a:moveTo>
                  <a:lnTo>
                    <a:pt x="71585" y="35528"/>
                  </a:lnTo>
                  <a:cubicBezTo>
                    <a:pt x="71451" y="35873"/>
                    <a:pt x="71547" y="36273"/>
                    <a:pt x="71839" y="36520"/>
                  </a:cubicBezTo>
                  <a:lnTo>
                    <a:pt x="61150" y="46075"/>
                  </a:lnTo>
                  <a:cubicBezTo>
                    <a:pt x="61131" y="46059"/>
                    <a:pt x="61114" y="46040"/>
                    <a:pt x="61092" y="46024"/>
                  </a:cubicBezTo>
                  <a:cubicBezTo>
                    <a:pt x="60938" y="45913"/>
                    <a:pt x="60760" y="45860"/>
                    <a:pt x="60583" y="45860"/>
                  </a:cubicBezTo>
                  <a:cubicBezTo>
                    <a:pt x="60438" y="45860"/>
                    <a:pt x="60294" y="45896"/>
                    <a:pt x="60165" y="45964"/>
                  </a:cubicBezTo>
                  <a:lnTo>
                    <a:pt x="34896" y="10886"/>
                  </a:lnTo>
                  <a:close/>
                  <a:moveTo>
                    <a:pt x="88012" y="19481"/>
                  </a:moveTo>
                  <a:cubicBezTo>
                    <a:pt x="88073" y="19495"/>
                    <a:pt x="88135" y="19503"/>
                    <a:pt x="88199" y="19503"/>
                  </a:cubicBezTo>
                  <a:cubicBezTo>
                    <a:pt x="88236" y="19503"/>
                    <a:pt x="88270" y="19496"/>
                    <a:pt x="88308" y="19491"/>
                  </a:cubicBezTo>
                  <a:lnTo>
                    <a:pt x="90601" y="57808"/>
                  </a:lnTo>
                  <a:cubicBezTo>
                    <a:pt x="90477" y="57828"/>
                    <a:pt x="90359" y="57878"/>
                    <a:pt x="90253" y="57948"/>
                  </a:cubicBezTo>
                  <a:lnTo>
                    <a:pt x="73040" y="36456"/>
                  </a:lnTo>
                  <a:cubicBezTo>
                    <a:pt x="73069" y="36426"/>
                    <a:pt x="73102" y="36397"/>
                    <a:pt x="73126" y="36363"/>
                  </a:cubicBezTo>
                  <a:cubicBezTo>
                    <a:pt x="73264" y="36171"/>
                    <a:pt x="73319" y="35936"/>
                    <a:pt x="73280" y="35702"/>
                  </a:cubicBezTo>
                  <a:cubicBezTo>
                    <a:pt x="73268" y="35629"/>
                    <a:pt x="73244" y="35561"/>
                    <a:pt x="73216" y="35494"/>
                  </a:cubicBezTo>
                  <a:lnTo>
                    <a:pt x="88012" y="19481"/>
                  </a:lnTo>
                  <a:close/>
                  <a:moveTo>
                    <a:pt x="88769" y="19295"/>
                  </a:moveTo>
                  <a:lnTo>
                    <a:pt x="121569" y="41232"/>
                  </a:lnTo>
                  <a:cubicBezTo>
                    <a:pt x="121516" y="41429"/>
                    <a:pt x="121532" y="41636"/>
                    <a:pt x="121612" y="41820"/>
                  </a:cubicBezTo>
                  <a:lnTo>
                    <a:pt x="91516" y="58252"/>
                  </a:lnTo>
                  <a:cubicBezTo>
                    <a:pt x="91455" y="58141"/>
                    <a:pt x="91371" y="58040"/>
                    <a:pt x="91261" y="57962"/>
                  </a:cubicBezTo>
                  <a:cubicBezTo>
                    <a:pt x="91131" y="57868"/>
                    <a:pt x="90984" y="57820"/>
                    <a:pt x="90835" y="57804"/>
                  </a:cubicBezTo>
                  <a:lnTo>
                    <a:pt x="88539" y="19431"/>
                  </a:lnTo>
                  <a:cubicBezTo>
                    <a:pt x="88621" y="19396"/>
                    <a:pt x="88699" y="19354"/>
                    <a:pt x="88769" y="19295"/>
                  </a:cubicBezTo>
                  <a:close/>
                  <a:moveTo>
                    <a:pt x="72858" y="36603"/>
                  </a:moveTo>
                  <a:lnTo>
                    <a:pt x="90079" y="58104"/>
                  </a:lnTo>
                  <a:cubicBezTo>
                    <a:pt x="90062" y="58125"/>
                    <a:pt x="90041" y="58144"/>
                    <a:pt x="90025" y="58165"/>
                  </a:cubicBezTo>
                  <a:cubicBezTo>
                    <a:pt x="89989" y="58216"/>
                    <a:pt x="89960" y="58268"/>
                    <a:pt x="89936" y="58323"/>
                  </a:cubicBezTo>
                  <a:lnTo>
                    <a:pt x="61457" y="46818"/>
                  </a:lnTo>
                  <a:cubicBezTo>
                    <a:pt x="61473" y="46617"/>
                    <a:pt x="61422" y="46416"/>
                    <a:pt x="61307" y="46247"/>
                  </a:cubicBezTo>
                  <a:lnTo>
                    <a:pt x="72044" y="36651"/>
                  </a:lnTo>
                  <a:cubicBezTo>
                    <a:pt x="72160" y="36702"/>
                    <a:pt x="72283" y="36731"/>
                    <a:pt x="72406" y="36731"/>
                  </a:cubicBezTo>
                  <a:cubicBezTo>
                    <a:pt x="72565" y="36731"/>
                    <a:pt x="72719" y="36684"/>
                    <a:pt x="72858" y="36603"/>
                  </a:cubicBezTo>
                  <a:close/>
                  <a:moveTo>
                    <a:pt x="29406" y="22188"/>
                  </a:moveTo>
                  <a:lnTo>
                    <a:pt x="59857" y="46227"/>
                  </a:lnTo>
                  <a:cubicBezTo>
                    <a:pt x="59573" y="46625"/>
                    <a:pt x="59665" y="47178"/>
                    <a:pt x="60061" y="47462"/>
                  </a:cubicBezTo>
                  <a:cubicBezTo>
                    <a:pt x="60098" y="47488"/>
                    <a:pt x="60135" y="47509"/>
                    <a:pt x="60173" y="47529"/>
                  </a:cubicBezTo>
                  <a:lnTo>
                    <a:pt x="58655" y="58545"/>
                  </a:lnTo>
                  <a:cubicBezTo>
                    <a:pt x="58595" y="58532"/>
                    <a:pt x="58534" y="58525"/>
                    <a:pt x="58473" y="58525"/>
                  </a:cubicBezTo>
                  <a:cubicBezTo>
                    <a:pt x="58354" y="58525"/>
                    <a:pt x="58236" y="58550"/>
                    <a:pt x="58125" y="58596"/>
                  </a:cubicBezTo>
                  <a:lnTo>
                    <a:pt x="29406" y="22188"/>
                  </a:lnTo>
                  <a:close/>
                  <a:moveTo>
                    <a:pt x="16326" y="26247"/>
                  </a:moveTo>
                  <a:lnTo>
                    <a:pt x="57750" y="58893"/>
                  </a:lnTo>
                  <a:cubicBezTo>
                    <a:pt x="57750" y="58894"/>
                    <a:pt x="57749" y="58894"/>
                    <a:pt x="57748" y="58895"/>
                  </a:cubicBezTo>
                  <a:cubicBezTo>
                    <a:pt x="57632" y="59054"/>
                    <a:pt x="57582" y="59240"/>
                    <a:pt x="57584" y="59421"/>
                  </a:cubicBezTo>
                  <a:lnTo>
                    <a:pt x="33209" y="61477"/>
                  </a:lnTo>
                  <a:cubicBezTo>
                    <a:pt x="33171" y="61253"/>
                    <a:pt x="33049" y="61044"/>
                    <a:pt x="32851" y="60900"/>
                  </a:cubicBezTo>
                  <a:cubicBezTo>
                    <a:pt x="32696" y="60788"/>
                    <a:pt x="32515" y="60735"/>
                    <a:pt x="32336" y="60735"/>
                  </a:cubicBezTo>
                  <a:cubicBezTo>
                    <a:pt x="32231" y="60735"/>
                    <a:pt x="32126" y="60753"/>
                    <a:pt x="32028" y="60789"/>
                  </a:cubicBezTo>
                  <a:lnTo>
                    <a:pt x="16086" y="26436"/>
                  </a:lnTo>
                  <a:cubicBezTo>
                    <a:pt x="16176" y="26387"/>
                    <a:pt x="16257" y="26325"/>
                    <a:pt x="16326" y="26247"/>
                  </a:cubicBezTo>
                  <a:close/>
                  <a:moveTo>
                    <a:pt x="57622" y="59652"/>
                  </a:moveTo>
                  <a:cubicBezTo>
                    <a:pt x="57674" y="59839"/>
                    <a:pt x="57783" y="60008"/>
                    <a:pt x="57952" y="60129"/>
                  </a:cubicBezTo>
                  <a:cubicBezTo>
                    <a:pt x="58054" y="60201"/>
                    <a:pt x="58165" y="60247"/>
                    <a:pt x="58279" y="60272"/>
                  </a:cubicBezTo>
                  <a:lnTo>
                    <a:pt x="55785" y="68604"/>
                  </a:lnTo>
                  <a:cubicBezTo>
                    <a:pt x="55759" y="68602"/>
                    <a:pt x="55732" y="68601"/>
                    <a:pt x="55705" y="68601"/>
                  </a:cubicBezTo>
                  <a:cubicBezTo>
                    <a:pt x="55430" y="68601"/>
                    <a:pt x="55160" y="68726"/>
                    <a:pt x="54987" y="68966"/>
                  </a:cubicBezTo>
                  <a:cubicBezTo>
                    <a:pt x="54939" y="69034"/>
                    <a:pt x="54905" y="69108"/>
                    <a:pt x="54878" y="69182"/>
                  </a:cubicBezTo>
                  <a:lnTo>
                    <a:pt x="33192" y="61843"/>
                  </a:lnTo>
                  <a:cubicBezTo>
                    <a:pt x="33203" y="61799"/>
                    <a:pt x="33210" y="61755"/>
                    <a:pt x="33214" y="61709"/>
                  </a:cubicBezTo>
                  <a:lnTo>
                    <a:pt x="57622" y="59652"/>
                  </a:lnTo>
                  <a:close/>
                  <a:moveTo>
                    <a:pt x="61404" y="47049"/>
                  </a:moveTo>
                  <a:lnTo>
                    <a:pt x="89872" y="58550"/>
                  </a:lnTo>
                  <a:cubicBezTo>
                    <a:pt x="89825" y="58868"/>
                    <a:pt x="89949" y="59201"/>
                    <a:pt x="90228" y="59401"/>
                  </a:cubicBezTo>
                  <a:cubicBezTo>
                    <a:pt x="90327" y="59471"/>
                    <a:pt x="90435" y="59515"/>
                    <a:pt x="90546" y="59541"/>
                  </a:cubicBezTo>
                  <a:lnTo>
                    <a:pt x="88027" y="76730"/>
                  </a:lnTo>
                  <a:cubicBezTo>
                    <a:pt x="88011" y="76729"/>
                    <a:pt x="87994" y="76729"/>
                    <a:pt x="87977" y="76729"/>
                  </a:cubicBezTo>
                  <a:cubicBezTo>
                    <a:pt x="87931" y="76729"/>
                    <a:pt x="87884" y="76732"/>
                    <a:pt x="87837" y="76740"/>
                  </a:cubicBezTo>
                  <a:cubicBezTo>
                    <a:pt x="87715" y="76760"/>
                    <a:pt x="87603" y="76805"/>
                    <a:pt x="87501" y="76869"/>
                  </a:cubicBezTo>
                  <a:lnTo>
                    <a:pt x="61265" y="47294"/>
                  </a:lnTo>
                  <a:cubicBezTo>
                    <a:pt x="61275" y="47282"/>
                    <a:pt x="61288" y="47273"/>
                    <a:pt x="61297" y="47259"/>
                  </a:cubicBezTo>
                  <a:cubicBezTo>
                    <a:pt x="61344" y="47194"/>
                    <a:pt x="61377" y="47123"/>
                    <a:pt x="61404" y="47049"/>
                  </a:cubicBezTo>
                  <a:close/>
                  <a:moveTo>
                    <a:pt x="61096" y="47455"/>
                  </a:moveTo>
                  <a:lnTo>
                    <a:pt x="87328" y="77024"/>
                  </a:lnTo>
                  <a:cubicBezTo>
                    <a:pt x="87322" y="77033"/>
                    <a:pt x="87314" y="77039"/>
                    <a:pt x="87308" y="77047"/>
                  </a:cubicBezTo>
                  <a:lnTo>
                    <a:pt x="59297" y="59712"/>
                  </a:lnTo>
                  <a:cubicBezTo>
                    <a:pt x="59429" y="59348"/>
                    <a:pt x="59315" y="58926"/>
                    <a:pt x="58985" y="58689"/>
                  </a:cubicBezTo>
                  <a:cubicBezTo>
                    <a:pt x="58952" y="58665"/>
                    <a:pt x="58916" y="58648"/>
                    <a:pt x="58882" y="58628"/>
                  </a:cubicBezTo>
                  <a:lnTo>
                    <a:pt x="60400" y="47607"/>
                  </a:lnTo>
                  <a:cubicBezTo>
                    <a:pt x="60459" y="47619"/>
                    <a:pt x="60519" y="47627"/>
                    <a:pt x="60578" y="47627"/>
                  </a:cubicBezTo>
                  <a:cubicBezTo>
                    <a:pt x="60762" y="47627"/>
                    <a:pt x="60943" y="47564"/>
                    <a:pt x="61096" y="47455"/>
                  </a:cubicBezTo>
                  <a:close/>
                  <a:moveTo>
                    <a:pt x="59189" y="59922"/>
                  </a:moveTo>
                  <a:lnTo>
                    <a:pt x="87178" y="77244"/>
                  </a:lnTo>
                  <a:cubicBezTo>
                    <a:pt x="87172" y="77259"/>
                    <a:pt x="87166" y="77275"/>
                    <a:pt x="87161" y="77291"/>
                  </a:cubicBezTo>
                  <a:lnTo>
                    <a:pt x="56571" y="69673"/>
                  </a:lnTo>
                  <a:cubicBezTo>
                    <a:pt x="56646" y="69338"/>
                    <a:pt x="56520" y="68976"/>
                    <a:pt x="56224" y="68763"/>
                  </a:cubicBezTo>
                  <a:cubicBezTo>
                    <a:pt x="56157" y="68717"/>
                    <a:pt x="56087" y="68682"/>
                    <a:pt x="56015" y="68656"/>
                  </a:cubicBezTo>
                  <a:lnTo>
                    <a:pt x="58519" y="60290"/>
                  </a:lnTo>
                  <a:cubicBezTo>
                    <a:pt x="58777" y="60275"/>
                    <a:pt x="59025" y="60152"/>
                    <a:pt x="59188" y="59926"/>
                  </a:cubicBezTo>
                  <a:cubicBezTo>
                    <a:pt x="59189" y="59924"/>
                    <a:pt x="59189" y="59923"/>
                    <a:pt x="59189" y="59922"/>
                  </a:cubicBezTo>
                  <a:close/>
                  <a:moveTo>
                    <a:pt x="6382" y="54567"/>
                  </a:moveTo>
                  <a:lnTo>
                    <a:pt x="31456" y="61554"/>
                  </a:lnTo>
                  <a:cubicBezTo>
                    <a:pt x="31440" y="61772"/>
                    <a:pt x="31506" y="61990"/>
                    <a:pt x="31643" y="62166"/>
                  </a:cubicBezTo>
                  <a:lnTo>
                    <a:pt x="15546" y="78173"/>
                  </a:lnTo>
                  <a:cubicBezTo>
                    <a:pt x="15506" y="78130"/>
                    <a:pt x="15461" y="78092"/>
                    <a:pt x="15414" y="78055"/>
                  </a:cubicBezTo>
                  <a:cubicBezTo>
                    <a:pt x="15260" y="77944"/>
                    <a:pt x="15081" y="77892"/>
                    <a:pt x="14905" y="77892"/>
                  </a:cubicBezTo>
                  <a:cubicBezTo>
                    <a:pt x="14826" y="77892"/>
                    <a:pt x="14747" y="77902"/>
                    <a:pt x="14671" y="77923"/>
                  </a:cubicBezTo>
                  <a:lnTo>
                    <a:pt x="6061" y="55104"/>
                  </a:lnTo>
                  <a:cubicBezTo>
                    <a:pt x="6125" y="55054"/>
                    <a:pt x="6183" y="54997"/>
                    <a:pt x="6233" y="54928"/>
                  </a:cubicBezTo>
                  <a:cubicBezTo>
                    <a:pt x="6313" y="54818"/>
                    <a:pt x="6360" y="54692"/>
                    <a:pt x="6382" y="54567"/>
                  </a:cubicBezTo>
                  <a:close/>
                  <a:moveTo>
                    <a:pt x="91099" y="59489"/>
                  </a:moveTo>
                  <a:lnTo>
                    <a:pt x="104457" y="79682"/>
                  </a:lnTo>
                  <a:cubicBezTo>
                    <a:pt x="104363" y="79741"/>
                    <a:pt x="104277" y="79819"/>
                    <a:pt x="104210" y="79913"/>
                  </a:cubicBezTo>
                  <a:cubicBezTo>
                    <a:pt x="104146" y="80003"/>
                    <a:pt x="104103" y="80102"/>
                    <a:pt x="104076" y="80204"/>
                  </a:cubicBezTo>
                  <a:lnTo>
                    <a:pt x="88866" y="77650"/>
                  </a:lnTo>
                  <a:cubicBezTo>
                    <a:pt x="88877" y="77362"/>
                    <a:pt x="88749" y="77075"/>
                    <a:pt x="88499" y="76896"/>
                  </a:cubicBezTo>
                  <a:cubicBezTo>
                    <a:pt x="88425" y="76842"/>
                    <a:pt x="88344" y="76806"/>
                    <a:pt x="88260" y="76778"/>
                  </a:cubicBezTo>
                  <a:lnTo>
                    <a:pt x="90783" y="59563"/>
                  </a:lnTo>
                  <a:cubicBezTo>
                    <a:pt x="90892" y="59558"/>
                    <a:pt x="90999" y="59534"/>
                    <a:pt x="91099" y="59489"/>
                  </a:cubicBezTo>
                  <a:close/>
                  <a:moveTo>
                    <a:pt x="33100" y="62061"/>
                  </a:moveTo>
                  <a:lnTo>
                    <a:pt x="54828" y="69413"/>
                  </a:lnTo>
                  <a:cubicBezTo>
                    <a:pt x="54804" y="69712"/>
                    <a:pt x="54931" y="70016"/>
                    <a:pt x="55192" y="70201"/>
                  </a:cubicBezTo>
                  <a:cubicBezTo>
                    <a:pt x="55275" y="70262"/>
                    <a:pt x="55369" y="70305"/>
                    <a:pt x="55466" y="70333"/>
                  </a:cubicBezTo>
                  <a:lnTo>
                    <a:pt x="54144" y="97291"/>
                  </a:lnTo>
                  <a:cubicBezTo>
                    <a:pt x="54112" y="97293"/>
                    <a:pt x="54080" y="97293"/>
                    <a:pt x="54049" y="97298"/>
                  </a:cubicBezTo>
                  <a:cubicBezTo>
                    <a:pt x="53964" y="97313"/>
                    <a:pt x="53885" y="97342"/>
                    <a:pt x="53809" y="97378"/>
                  </a:cubicBezTo>
                  <a:lnTo>
                    <a:pt x="32845" y="62338"/>
                  </a:lnTo>
                  <a:cubicBezTo>
                    <a:pt x="32924" y="62281"/>
                    <a:pt x="32998" y="62217"/>
                    <a:pt x="33057" y="62136"/>
                  </a:cubicBezTo>
                  <a:cubicBezTo>
                    <a:pt x="33074" y="62112"/>
                    <a:pt x="33085" y="62086"/>
                    <a:pt x="33100" y="62061"/>
                  </a:cubicBezTo>
                  <a:close/>
                  <a:moveTo>
                    <a:pt x="56487" y="69893"/>
                  </a:moveTo>
                  <a:lnTo>
                    <a:pt x="87105" y="77517"/>
                  </a:lnTo>
                  <a:cubicBezTo>
                    <a:pt x="87088" y="77681"/>
                    <a:pt x="87116" y="77843"/>
                    <a:pt x="87186" y="77992"/>
                  </a:cubicBezTo>
                  <a:lnTo>
                    <a:pt x="54942" y="97700"/>
                  </a:lnTo>
                  <a:cubicBezTo>
                    <a:pt x="54883" y="97604"/>
                    <a:pt x="54803" y="97519"/>
                    <a:pt x="54708" y="97452"/>
                  </a:cubicBezTo>
                  <a:cubicBezTo>
                    <a:pt x="54609" y="97379"/>
                    <a:pt x="54496" y="97331"/>
                    <a:pt x="54379" y="97305"/>
                  </a:cubicBezTo>
                  <a:lnTo>
                    <a:pt x="55700" y="70367"/>
                  </a:lnTo>
                  <a:lnTo>
                    <a:pt x="55705" y="70367"/>
                  </a:lnTo>
                  <a:cubicBezTo>
                    <a:pt x="55753" y="70367"/>
                    <a:pt x="55802" y="70364"/>
                    <a:pt x="55850" y="70355"/>
                  </a:cubicBezTo>
                  <a:cubicBezTo>
                    <a:pt x="56084" y="70317"/>
                    <a:pt x="56287" y="70190"/>
                    <a:pt x="56427" y="69997"/>
                  </a:cubicBezTo>
                  <a:cubicBezTo>
                    <a:pt x="56450" y="69964"/>
                    <a:pt x="56468" y="69927"/>
                    <a:pt x="56487" y="69893"/>
                  </a:cubicBezTo>
                  <a:close/>
                  <a:moveTo>
                    <a:pt x="31811" y="62331"/>
                  </a:moveTo>
                  <a:cubicBezTo>
                    <a:pt x="31814" y="62333"/>
                    <a:pt x="31817" y="62338"/>
                    <a:pt x="31821" y="62340"/>
                  </a:cubicBezTo>
                  <a:cubicBezTo>
                    <a:pt x="31978" y="62452"/>
                    <a:pt x="32156" y="62506"/>
                    <a:pt x="32336" y="62506"/>
                  </a:cubicBezTo>
                  <a:cubicBezTo>
                    <a:pt x="32439" y="62506"/>
                    <a:pt x="32539" y="62482"/>
                    <a:pt x="32636" y="62447"/>
                  </a:cubicBezTo>
                  <a:lnTo>
                    <a:pt x="53611" y="97508"/>
                  </a:lnTo>
                  <a:cubicBezTo>
                    <a:pt x="53561" y="97551"/>
                    <a:pt x="53513" y="97602"/>
                    <a:pt x="53473" y="97657"/>
                  </a:cubicBezTo>
                  <a:cubicBezTo>
                    <a:pt x="53449" y="97691"/>
                    <a:pt x="53432" y="97726"/>
                    <a:pt x="53414" y="97761"/>
                  </a:cubicBezTo>
                  <a:lnTo>
                    <a:pt x="15678" y="79186"/>
                  </a:lnTo>
                  <a:cubicBezTo>
                    <a:pt x="15816" y="78926"/>
                    <a:pt x="15811" y="78622"/>
                    <a:pt x="15682" y="78371"/>
                  </a:cubicBezTo>
                  <a:lnTo>
                    <a:pt x="31811" y="62331"/>
                  </a:lnTo>
                  <a:close/>
                  <a:moveTo>
                    <a:pt x="1615" y="71499"/>
                  </a:moveTo>
                  <a:lnTo>
                    <a:pt x="14037" y="78573"/>
                  </a:lnTo>
                  <a:cubicBezTo>
                    <a:pt x="13958" y="78911"/>
                    <a:pt x="14084" y="79279"/>
                    <a:pt x="14383" y="79494"/>
                  </a:cubicBezTo>
                  <a:cubicBezTo>
                    <a:pt x="14539" y="79606"/>
                    <a:pt x="14719" y="79660"/>
                    <a:pt x="14898" y="79660"/>
                  </a:cubicBezTo>
                  <a:cubicBezTo>
                    <a:pt x="15136" y="79660"/>
                    <a:pt x="15368" y="79558"/>
                    <a:pt x="15538" y="79377"/>
                  </a:cubicBezTo>
                  <a:lnTo>
                    <a:pt x="53328" y="97978"/>
                  </a:lnTo>
                  <a:cubicBezTo>
                    <a:pt x="53297" y="98118"/>
                    <a:pt x="53305" y="98265"/>
                    <a:pt x="53342" y="98402"/>
                  </a:cubicBezTo>
                  <a:lnTo>
                    <a:pt x="44172" y="100939"/>
                  </a:lnTo>
                  <a:cubicBezTo>
                    <a:pt x="44109" y="100823"/>
                    <a:pt x="44023" y="100722"/>
                    <a:pt x="43914" y="100644"/>
                  </a:cubicBezTo>
                  <a:cubicBezTo>
                    <a:pt x="43762" y="100534"/>
                    <a:pt x="43583" y="100477"/>
                    <a:pt x="43400" y="100477"/>
                  </a:cubicBezTo>
                  <a:cubicBezTo>
                    <a:pt x="43351" y="100477"/>
                    <a:pt x="43302" y="100481"/>
                    <a:pt x="43253" y="100489"/>
                  </a:cubicBezTo>
                  <a:cubicBezTo>
                    <a:pt x="43020" y="100528"/>
                    <a:pt x="42817" y="100655"/>
                    <a:pt x="42677" y="100848"/>
                  </a:cubicBezTo>
                  <a:cubicBezTo>
                    <a:pt x="42516" y="101072"/>
                    <a:pt x="42479" y="101346"/>
                    <a:pt x="42546" y="101594"/>
                  </a:cubicBezTo>
                  <a:lnTo>
                    <a:pt x="31935" y="108097"/>
                  </a:lnTo>
                  <a:cubicBezTo>
                    <a:pt x="31872" y="107978"/>
                    <a:pt x="31783" y="107872"/>
                    <a:pt x="31671" y="107790"/>
                  </a:cubicBezTo>
                  <a:cubicBezTo>
                    <a:pt x="31516" y="107679"/>
                    <a:pt x="31337" y="107626"/>
                    <a:pt x="31160" y="107626"/>
                  </a:cubicBezTo>
                  <a:cubicBezTo>
                    <a:pt x="30986" y="107626"/>
                    <a:pt x="30812" y="107678"/>
                    <a:pt x="30664" y="107776"/>
                  </a:cubicBezTo>
                  <a:lnTo>
                    <a:pt x="1598" y="71519"/>
                  </a:lnTo>
                  <a:cubicBezTo>
                    <a:pt x="1603" y="71511"/>
                    <a:pt x="1609" y="71506"/>
                    <a:pt x="1615" y="71499"/>
                  </a:cubicBezTo>
                  <a:close/>
                  <a:moveTo>
                    <a:pt x="87314" y="78191"/>
                  </a:moveTo>
                  <a:cubicBezTo>
                    <a:pt x="87360" y="78243"/>
                    <a:pt x="87409" y="78293"/>
                    <a:pt x="87467" y="78334"/>
                  </a:cubicBezTo>
                  <a:cubicBezTo>
                    <a:pt x="87623" y="78447"/>
                    <a:pt x="87803" y="78500"/>
                    <a:pt x="87981" y="78500"/>
                  </a:cubicBezTo>
                  <a:cubicBezTo>
                    <a:pt x="88023" y="78500"/>
                    <a:pt x="88063" y="78493"/>
                    <a:pt x="88103" y="78485"/>
                  </a:cubicBezTo>
                  <a:lnTo>
                    <a:pt x="95457" y="108915"/>
                  </a:lnTo>
                  <a:cubicBezTo>
                    <a:pt x="95228" y="108955"/>
                    <a:pt x="95026" y="109080"/>
                    <a:pt x="94890" y="109271"/>
                  </a:cubicBezTo>
                  <a:cubicBezTo>
                    <a:pt x="94886" y="109276"/>
                    <a:pt x="94884" y="109281"/>
                    <a:pt x="94880" y="109287"/>
                  </a:cubicBezTo>
                  <a:lnTo>
                    <a:pt x="55049" y="98390"/>
                  </a:lnTo>
                  <a:cubicBezTo>
                    <a:pt x="55079" y="98272"/>
                    <a:pt x="55087" y="98149"/>
                    <a:pt x="55066" y="98026"/>
                  </a:cubicBezTo>
                  <a:cubicBezTo>
                    <a:pt x="55060" y="97989"/>
                    <a:pt x="55048" y="97954"/>
                    <a:pt x="55038" y="97917"/>
                  </a:cubicBezTo>
                  <a:lnTo>
                    <a:pt x="87314" y="78191"/>
                  </a:lnTo>
                  <a:close/>
                  <a:moveTo>
                    <a:pt x="42637" y="101815"/>
                  </a:moveTo>
                  <a:cubicBezTo>
                    <a:pt x="42697" y="101917"/>
                    <a:pt x="42779" y="102009"/>
                    <a:pt x="42882" y="102083"/>
                  </a:cubicBezTo>
                  <a:cubicBezTo>
                    <a:pt x="43034" y="102192"/>
                    <a:pt x="43212" y="102249"/>
                    <a:pt x="43395" y="102249"/>
                  </a:cubicBezTo>
                  <a:cubicBezTo>
                    <a:pt x="43443" y="102249"/>
                    <a:pt x="43493" y="102245"/>
                    <a:pt x="43541" y="102237"/>
                  </a:cubicBezTo>
                  <a:cubicBezTo>
                    <a:pt x="43588" y="102229"/>
                    <a:pt x="43633" y="102216"/>
                    <a:pt x="43679" y="102201"/>
                  </a:cubicBezTo>
                  <a:lnTo>
                    <a:pt x="55444" y="118817"/>
                  </a:lnTo>
                  <a:cubicBezTo>
                    <a:pt x="55361" y="118874"/>
                    <a:pt x="55285" y="118944"/>
                    <a:pt x="55225" y="119027"/>
                  </a:cubicBezTo>
                  <a:cubicBezTo>
                    <a:pt x="55134" y="119155"/>
                    <a:pt x="55081" y="119302"/>
                    <a:pt x="55066" y="119454"/>
                  </a:cubicBezTo>
                  <a:lnTo>
                    <a:pt x="38399" y="118443"/>
                  </a:lnTo>
                  <a:lnTo>
                    <a:pt x="31738" y="109173"/>
                  </a:lnTo>
                  <a:cubicBezTo>
                    <a:pt x="31789" y="109128"/>
                    <a:pt x="31835" y="109080"/>
                    <a:pt x="31876" y="109025"/>
                  </a:cubicBezTo>
                  <a:cubicBezTo>
                    <a:pt x="32014" y="108832"/>
                    <a:pt x="32069" y="108598"/>
                    <a:pt x="32030" y="108364"/>
                  </a:cubicBezTo>
                  <a:cubicBezTo>
                    <a:pt x="32027" y="108350"/>
                    <a:pt x="32021" y="108336"/>
                    <a:pt x="32017" y="108321"/>
                  </a:cubicBezTo>
                  <a:lnTo>
                    <a:pt x="42637" y="101815"/>
                  </a:lnTo>
                  <a:close/>
                  <a:moveTo>
                    <a:pt x="54958" y="98612"/>
                  </a:moveTo>
                  <a:lnTo>
                    <a:pt x="94775" y="109505"/>
                  </a:lnTo>
                  <a:cubicBezTo>
                    <a:pt x="94674" y="109802"/>
                    <a:pt x="94737" y="110137"/>
                    <a:pt x="94949" y="110374"/>
                  </a:cubicBezTo>
                  <a:lnTo>
                    <a:pt x="79975" y="127087"/>
                  </a:lnTo>
                  <a:cubicBezTo>
                    <a:pt x="79970" y="127084"/>
                    <a:pt x="79968" y="127081"/>
                    <a:pt x="79965" y="127079"/>
                  </a:cubicBezTo>
                  <a:cubicBezTo>
                    <a:pt x="79813" y="126970"/>
                    <a:pt x="79634" y="126913"/>
                    <a:pt x="79451" y="126913"/>
                  </a:cubicBezTo>
                  <a:cubicBezTo>
                    <a:pt x="79403" y="126913"/>
                    <a:pt x="79354" y="126917"/>
                    <a:pt x="79305" y="126925"/>
                  </a:cubicBezTo>
                  <a:cubicBezTo>
                    <a:pt x="79089" y="126960"/>
                    <a:pt x="78902" y="127074"/>
                    <a:pt x="78766" y="127242"/>
                  </a:cubicBezTo>
                  <a:lnTo>
                    <a:pt x="44129" y="101861"/>
                  </a:lnTo>
                  <a:cubicBezTo>
                    <a:pt x="44257" y="101672"/>
                    <a:pt x="44310" y="101447"/>
                    <a:pt x="44272" y="101221"/>
                  </a:cubicBezTo>
                  <a:cubicBezTo>
                    <a:pt x="44268" y="101201"/>
                    <a:pt x="44262" y="101182"/>
                    <a:pt x="44256" y="101162"/>
                  </a:cubicBezTo>
                  <a:lnTo>
                    <a:pt x="53432" y="98624"/>
                  </a:lnTo>
                  <a:cubicBezTo>
                    <a:pt x="53492" y="98727"/>
                    <a:pt x="53573" y="98820"/>
                    <a:pt x="53678" y="98895"/>
                  </a:cubicBezTo>
                  <a:cubicBezTo>
                    <a:pt x="53834" y="99007"/>
                    <a:pt x="54013" y="99061"/>
                    <a:pt x="54193" y="99061"/>
                  </a:cubicBezTo>
                  <a:cubicBezTo>
                    <a:pt x="54468" y="99061"/>
                    <a:pt x="54740" y="98932"/>
                    <a:pt x="54914" y="98692"/>
                  </a:cubicBezTo>
                  <a:cubicBezTo>
                    <a:pt x="54931" y="98666"/>
                    <a:pt x="54943" y="98639"/>
                    <a:pt x="54958" y="98612"/>
                  </a:cubicBezTo>
                  <a:close/>
                  <a:moveTo>
                    <a:pt x="58749" y="0"/>
                  </a:moveTo>
                  <a:cubicBezTo>
                    <a:pt x="58700" y="0"/>
                    <a:pt x="58651" y="4"/>
                    <a:pt x="58601" y="13"/>
                  </a:cubicBezTo>
                  <a:cubicBezTo>
                    <a:pt x="58368" y="51"/>
                    <a:pt x="58165" y="178"/>
                    <a:pt x="58026" y="371"/>
                  </a:cubicBezTo>
                  <a:cubicBezTo>
                    <a:pt x="57906" y="537"/>
                    <a:pt x="57857" y="730"/>
                    <a:pt x="57863" y="922"/>
                  </a:cubicBezTo>
                  <a:lnTo>
                    <a:pt x="34925" y="10097"/>
                  </a:lnTo>
                  <a:cubicBezTo>
                    <a:pt x="34868" y="9931"/>
                    <a:pt x="34761" y="9780"/>
                    <a:pt x="34608" y="9669"/>
                  </a:cubicBezTo>
                  <a:cubicBezTo>
                    <a:pt x="34451" y="9557"/>
                    <a:pt x="34271" y="9503"/>
                    <a:pt x="34092" y="9503"/>
                  </a:cubicBezTo>
                  <a:cubicBezTo>
                    <a:pt x="33816" y="9503"/>
                    <a:pt x="33545" y="9631"/>
                    <a:pt x="33372" y="9872"/>
                  </a:cubicBezTo>
                  <a:cubicBezTo>
                    <a:pt x="33234" y="10064"/>
                    <a:pt x="33180" y="10299"/>
                    <a:pt x="33218" y="10533"/>
                  </a:cubicBezTo>
                  <a:cubicBezTo>
                    <a:pt x="33257" y="10766"/>
                    <a:pt x="33384" y="10969"/>
                    <a:pt x="33577" y="11108"/>
                  </a:cubicBezTo>
                  <a:cubicBezTo>
                    <a:pt x="33733" y="11221"/>
                    <a:pt x="33912" y="11274"/>
                    <a:pt x="34091" y="11274"/>
                  </a:cubicBezTo>
                  <a:cubicBezTo>
                    <a:pt x="34316" y="11274"/>
                    <a:pt x="34535" y="11185"/>
                    <a:pt x="34704" y="11023"/>
                  </a:cubicBezTo>
                  <a:lnTo>
                    <a:pt x="59844" y="45919"/>
                  </a:lnTo>
                  <a:lnTo>
                    <a:pt x="59844" y="45919"/>
                  </a:lnTo>
                  <a:lnTo>
                    <a:pt x="29110" y="21654"/>
                  </a:lnTo>
                  <a:cubicBezTo>
                    <a:pt x="29111" y="21652"/>
                    <a:pt x="29113" y="21651"/>
                    <a:pt x="29117" y="21648"/>
                  </a:cubicBezTo>
                  <a:cubicBezTo>
                    <a:pt x="29401" y="21251"/>
                    <a:pt x="29309" y="20697"/>
                    <a:pt x="28913" y="20413"/>
                  </a:cubicBezTo>
                  <a:cubicBezTo>
                    <a:pt x="28757" y="20301"/>
                    <a:pt x="28577" y="20247"/>
                    <a:pt x="28399" y="20247"/>
                  </a:cubicBezTo>
                  <a:cubicBezTo>
                    <a:pt x="28122" y="20247"/>
                    <a:pt x="27850" y="20375"/>
                    <a:pt x="27678" y="20616"/>
                  </a:cubicBezTo>
                  <a:cubicBezTo>
                    <a:pt x="27393" y="21013"/>
                    <a:pt x="27485" y="21567"/>
                    <a:pt x="27881" y="21851"/>
                  </a:cubicBezTo>
                  <a:cubicBezTo>
                    <a:pt x="28037" y="21963"/>
                    <a:pt x="28217" y="22017"/>
                    <a:pt x="28396" y="22017"/>
                  </a:cubicBezTo>
                  <a:cubicBezTo>
                    <a:pt x="28561" y="22017"/>
                    <a:pt x="28722" y="21967"/>
                    <a:pt x="28864" y="21877"/>
                  </a:cubicBezTo>
                  <a:lnTo>
                    <a:pt x="57922" y="58717"/>
                  </a:lnTo>
                  <a:cubicBezTo>
                    <a:pt x="57920" y="58718"/>
                    <a:pt x="57919" y="58719"/>
                    <a:pt x="57916" y="58723"/>
                  </a:cubicBezTo>
                  <a:lnTo>
                    <a:pt x="16459" y="26054"/>
                  </a:lnTo>
                  <a:cubicBezTo>
                    <a:pt x="16652" y="25671"/>
                    <a:pt x="16546" y="25194"/>
                    <a:pt x="16188" y="24937"/>
                  </a:cubicBezTo>
                  <a:cubicBezTo>
                    <a:pt x="16032" y="24825"/>
                    <a:pt x="15851" y="24771"/>
                    <a:pt x="15672" y="24771"/>
                  </a:cubicBezTo>
                  <a:cubicBezTo>
                    <a:pt x="15397" y="24771"/>
                    <a:pt x="15125" y="24899"/>
                    <a:pt x="14952" y="25140"/>
                  </a:cubicBezTo>
                  <a:cubicBezTo>
                    <a:pt x="14668" y="25537"/>
                    <a:pt x="14760" y="26091"/>
                    <a:pt x="15155" y="26375"/>
                  </a:cubicBezTo>
                  <a:cubicBezTo>
                    <a:pt x="15308" y="26486"/>
                    <a:pt x="15486" y="26541"/>
                    <a:pt x="15671" y="26541"/>
                  </a:cubicBezTo>
                  <a:cubicBezTo>
                    <a:pt x="15719" y="26541"/>
                    <a:pt x="15768" y="26537"/>
                    <a:pt x="15816" y="26529"/>
                  </a:cubicBezTo>
                  <a:cubicBezTo>
                    <a:pt x="15834" y="26526"/>
                    <a:pt x="15850" y="26520"/>
                    <a:pt x="15866" y="26516"/>
                  </a:cubicBezTo>
                  <a:lnTo>
                    <a:pt x="31824" y="60903"/>
                  </a:lnTo>
                  <a:cubicBezTo>
                    <a:pt x="31748" y="60958"/>
                    <a:pt x="31675" y="61023"/>
                    <a:pt x="31618" y="61103"/>
                  </a:cubicBezTo>
                  <a:cubicBezTo>
                    <a:pt x="31568" y="61173"/>
                    <a:pt x="31534" y="61248"/>
                    <a:pt x="31507" y="61324"/>
                  </a:cubicBezTo>
                  <a:lnTo>
                    <a:pt x="6390" y="54326"/>
                  </a:lnTo>
                  <a:cubicBezTo>
                    <a:pt x="6367" y="54081"/>
                    <a:pt x="6245" y="53846"/>
                    <a:pt x="6030" y="53692"/>
                  </a:cubicBezTo>
                  <a:cubicBezTo>
                    <a:pt x="5874" y="53581"/>
                    <a:pt x="5694" y="53527"/>
                    <a:pt x="5515" y="53527"/>
                  </a:cubicBezTo>
                  <a:cubicBezTo>
                    <a:pt x="5239" y="53527"/>
                    <a:pt x="4967" y="53655"/>
                    <a:pt x="4794" y="53896"/>
                  </a:cubicBezTo>
                  <a:cubicBezTo>
                    <a:pt x="4510" y="54293"/>
                    <a:pt x="4602" y="54846"/>
                    <a:pt x="4998" y="55131"/>
                  </a:cubicBezTo>
                  <a:cubicBezTo>
                    <a:pt x="5154" y="55243"/>
                    <a:pt x="5334" y="55297"/>
                    <a:pt x="5512" y="55297"/>
                  </a:cubicBezTo>
                  <a:cubicBezTo>
                    <a:pt x="5630" y="55297"/>
                    <a:pt x="5746" y="55269"/>
                    <a:pt x="5854" y="55223"/>
                  </a:cubicBezTo>
                  <a:lnTo>
                    <a:pt x="14454" y="78011"/>
                  </a:lnTo>
                  <a:cubicBezTo>
                    <a:pt x="14348" y="78072"/>
                    <a:pt x="14255" y="78154"/>
                    <a:pt x="14180" y="78258"/>
                  </a:cubicBezTo>
                  <a:cubicBezTo>
                    <a:pt x="14159" y="78289"/>
                    <a:pt x="14143" y="78321"/>
                    <a:pt x="14124" y="78354"/>
                  </a:cubicBezTo>
                  <a:lnTo>
                    <a:pt x="1732" y="71295"/>
                  </a:lnTo>
                  <a:cubicBezTo>
                    <a:pt x="1882" y="70925"/>
                    <a:pt x="1769" y="70488"/>
                    <a:pt x="1431" y="70244"/>
                  </a:cubicBezTo>
                  <a:cubicBezTo>
                    <a:pt x="1279" y="70136"/>
                    <a:pt x="1101" y="70079"/>
                    <a:pt x="918" y="70079"/>
                  </a:cubicBezTo>
                  <a:cubicBezTo>
                    <a:pt x="869" y="70079"/>
                    <a:pt x="819" y="70083"/>
                    <a:pt x="770" y="70091"/>
                  </a:cubicBezTo>
                  <a:cubicBezTo>
                    <a:pt x="535" y="70130"/>
                    <a:pt x="333" y="70257"/>
                    <a:pt x="193" y="70449"/>
                  </a:cubicBezTo>
                  <a:cubicBezTo>
                    <a:pt x="56" y="70642"/>
                    <a:pt x="1" y="70875"/>
                    <a:pt x="40" y="71109"/>
                  </a:cubicBezTo>
                  <a:cubicBezTo>
                    <a:pt x="79" y="71343"/>
                    <a:pt x="206" y="71547"/>
                    <a:pt x="399" y="71685"/>
                  </a:cubicBezTo>
                  <a:cubicBezTo>
                    <a:pt x="555" y="71797"/>
                    <a:pt x="734" y="71851"/>
                    <a:pt x="913" y="71851"/>
                  </a:cubicBezTo>
                  <a:cubicBezTo>
                    <a:pt x="1096" y="71851"/>
                    <a:pt x="1276" y="71789"/>
                    <a:pt x="1426" y="71680"/>
                  </a:cubicBezTo>
                  <a:lnTo>
                    <a:pt x="30491" y="107933"/>
                  </a:lnTo>
                  <a:cubicBezTo>
                    <a:pt x="30474" y="107952"/>
                    <a:pt x="30454" y="107971"/>
                    <a:pt x="30437" y="107994"/>
                  </a:cubicBezTo>
                  <a:cubicBezTo>
                    <a:pt x="30426" y="108010"/>
                    <a:pt x="30418" y="108029"/>
                    <a:pt x="30408" y="108045"/>
                  </a:cubicBezTo>
                  <a:lnTo>
                    <a:pt x="5131" y="93125"/>
                  </a:lnTo>
                  <a:cubicBezTo>
                    <a:pt x="5273" y="92758"/>
                    <a:pt x="5159" y="92325"/>
                    <a:pt x="4826" y="92087"/>
                  </a:cubicBezTo>
                  <a:cubicBezTo>
                    <a:pt x="4669" y="91975"/>
                    <a:pt x="4489" y="91921"/>
                    <a:pt x="4311" y="91921"/>
                  </a:cubicBezTo>
                  <a:cubicBezTo>
                    <a:pt x="4035" y="91921"/>
                    <a:pt x="3763" y="92050"/>
                    <a:pt x="3589" y="92291"/>
                  </a:cubicBezTo>
                  <a:cubicBezTo>
                    <a:pt x="3305" y="92688"/>
                    <a:pt x="3397" y="93241"/>
                    <a:pt x="3792" y="93527"/>
                  </a:cubicBezTo>
                  <a:cubicBezTo>
                    <a:pt x="3950" y="93639"/>
                    <a:pt x="4128" y="93692"/>
                    <a:pt x="4308" y="93692"/>
                  </a:cubicBezTo>
                  <a:cubicBezTo>
                    <a:pt x="4578" y="93692"/>
                    <a:pt x="4846" y="93566"/>
                    <a:pt x="5020" y="93332"/>
                  </a:cubicBezTo>
                  <a:lnTo>
                    <a:pt x="30310" y="108260"/>
                  </a:lnTo>
                  <a:cubicBezTo>
                    <a:pt x="30273" y="108387"/>
                    <a:pt x="30261" y="108519"/>
                    <a:pt x="30283" y="108652"/>
                  </a:cubicBezTo>
                  <a:cubicBezTo>
                    <a:pt x="30322" y="108886"/>
                    <a:pt x="30449" y="109090"/>
                    <a:pt x="30642" y="109228"/>
                  </a:cubicBezTo>
                  <a:cubicBezTo>
                    <a:pt x="30795" y="109337"/>
                    <a:pt x="30972" y="109394"/>
                    <a:pt x="31155" y="109394"/>
                  </a:cubicBezTo>
                  <a:cubicBezTo>
                    <a:pt x="31203" y="109394"/>
                    <a:pt x="31252" y="109389"/>
                    <a:pt x="31301" y="109382"/>
                  </a:cubicBezTo>
                  <a:cubicBezTo>
                    <a:pt x="31386" y="109367"/>
                    <a:pt x="31466" y="109337"/>
                    <a:pt x="31543" y="109302"/>
                  </a:cubicBezTo>
                  <a:lnTo>
                    <a:pt x="38242" y="118625"/>
                  </a:lnTo>
                  <a:lnTo>
                    <a:pt x="38274" y="118671"/>
                  </a:lnTo>
                  <a:lnTo>
                    <a:pt x="55072" y="119689"/>
                  </a:lnTo>
                  <a:cubicBezTo>
                    <a:pt x="55111" y="119923"/>
                    <a:pt x="55238" y="120126"/>
                    <a:pt x="55429" y="120263"/>
                  </a:cubicBezTo>
                  <a:cubicBezTo>
                    <a:pt x="55585" y="120375"/>
                    <a:pt x="55765" y="120428"/>
                    <a:pt x="55944" y="120428"/>
                  </a:cubicBezTo>
                  <a:cubicBezTo>
                    <a:pt x="56219" y="120428"/>
                    <a:pt x="56492" y="120300"/>
                    <a:pt x="56664" y="120059"/>
                  </a:cubicBezTo>
                  <a:cubicBezTo>
                    <a:pt x="56949" y="119663"/>
                    <a:pt x="56857" y="119109"/>
                    <a:pt x="56461" y="118824"/>
                  </a:cubicBezTo>
                  <a:cubicBezTo>
                    <a:pt x="56309" y="118716"/>
                    <a:pt x="56131" y="118659"/>
                    <a:pt x="55949" y="118659"/>
                  </a:cubicBezTo>
                  <a:cubicBezTo>
                    <a:pt x="55900" y="118659"/>
                    <a:pt x="55850" y="118663"/>
                    <a:pt x="55801" y="118671"/>
                  </a:cubicBezTo>
                  <a:cubicBezTo>
                    <a:pt x="55750" y="118679"/>
                    <a:pt x="55702" y="118694"/>
                    <a:pt x="55655" y="118710"/>
                  </a:cubicBezTo>
                  <a:lnTo>
                    <a:pt x="43893" y="102095"/>
                  </a:lnTo>
                  <a:cubicBezTo>
                    <a:pt x="43920" y="102077"/>
                    <a:pt x="43946" y="102056"/>
                    <a:pt x="43971" y="102035"/>
                  </a:cubicBezTo>
                  <a:lnTo>
                    <a:pt x="78639" y="127440"/>
                  </a:lnTo>
                  <a:cubicBezTo>
                    <a:pt x="78569" y="127597"/>
                    <a:pt x="78545" y="127770"/>
                    <a:pt x="78575" y="127942"/>
                  </a:cubicBezTo>
                  <a:cubicBezTo>
                    <a:pt x="78613" y="128175"/>
                    <a:pt x="78740" y="128380"/>
                    <a:pt x="78933" y="128518"/>
                  </a:cubicBezTo>
                  <a:cubicBezTo>
                    <a:pt x="79089" y="128630"/>
                    <a:pt x="79269" y="128683"/>
                    <a:pt x="79447" y="128683"/>
                  </a:cubicBezTo>
                  <a:cubicBezTo>
                    <a:pt x="79723" y="128683"/>
                    <a:pt x="79996" y="128555"/>
                    <a:pt x="80168" y="128314"/>
                  </a:cubicBezTo>
                  <a:cubicBezTo>
                    <a:pt x="80402" y="127987"/>
                    <a:pt x="80378" y="127555"/>
                    <a:pt x="80140" y="127252"/>
                  </a:cubicBezTo>
                  <a:lnTo>
                    <a:pt x="95125" y="110526"/>
                  </a:lnTo>
                  <a:cubicBezTo>
                    <a:pt x="95273" y="110624"/>
                    <a:pt x="95441" y="110672"/>
                    <a:pt x="95607" y="110672"/>
                  </a:cubicBezTo>
                  <a:cubicBezTo>
                    <a:pt x="95788" y="110672"/>
                    <a:pt x="95963" y="110612"/>
                    <a:pt x="96112" y="110507"/>
                  </a:cubicBezTo>
                  <a:lnTo>
                    <a:pt x="102491" y="121570"/>
                  </a:lnTo>
                  <a:cubicBezTo>
                    <a:pt x="102377" y="121631"/>
                    <a:pt x="102271" y="121716"/>
                    <a:pt x="102190" y="121830"/>
                  </a:cubicBezTo>
                  <a:cubicBezTo>
                    <a:pt x="101904" y="122228"/>
                    <a:pt x="101997" y="122780"/>
                    <a:pt x="102393" y="123065"/>
                  </a:cubicBezTo>
                  <a:cubicBezTo>
                    <a:pt x="102545" y="123175"/>
                    <a:pt x="102723" y="123231"/>
                    <a:pt x="102906" y="123231"/>
                  </a:cubicBezTo>
                  <a:cubicBezTo>
                    <a:pt x="102954" y="123231"/>
                    <a:pt x="103004" y="123228"/>
                    <a:pt x="103052" y="123219"/>
                  </a:cubicBezTo>
                  <a:cubicBezTo>
                    <a:pt x="103284" y="123181"/>
                    <a:pt x="103489" y="123053"/>
                    <a:pt x="103626" y="122861"/>
                  </a:cubicBezTo>
                  <a:cubicBezTo>
                    <a:pt x="103912" y="122464"/>
                    <a:pt x="103819" y="121910"/>
                    <a:pt x="103423" y="121625"/>
                  </a:cubicBezTo>
                  <a:cubicBezTo>
                    <a:pt x="103268" y="121514"/>
                    <a:pt x="103091" y="121463"/>
                    <a:pt x="102915" y="121463"/>
                  </a:cubicBezTo>
                  <a:cubicBezTo>
                    <a:pt x="102846" y="121463"/>
                    <a:pt x="102778" y="121470"/>
                    <a:pt x="102712" y="121485"/>
                  </a:cubicBezTo>
                  <a:lnTo>
                    <a:pt x="96287" y="110342"/>
                  </a:lnTo>
                  <a:cubicBezTo>
                    <a:pt x="96298" y="110329"/>
                    <a:pt x="96313" y="110318"/>
                    <a:pt x="96325" y="110302"/>
                  </a:cubicBezTo>
                  <a:cubicBezTo>
                    <a:pt x="96610" y="109904"/>
                    <a:pt x="96518" y="109351"/>
                    <a:pt x="96121" y="109066"/>
                  </a:cubicBezTo>
                  <a:cubicBezTo>
                    <a:pt x="95993" y="108973"/>
                    <a:pt x="95844" y="108923"/>
                    <a:pt x="95692" y="108908"/>
                  </a:cubicBezTo>
                  <a:lnTo>
                    <a:pt x="88325" y="78424"/>
                  </a:lnTo>
                  <a:cubicBezTo>
                    <a:pt x="88400" y="78392"/>
                    <a:pt x="88472" y="78351"/>
                    <a:pt x="88538" y="78298"/>
                  </a:cubicBezTo>
                  <a:lnTo>
                    <a:pt x="112640" y="101661"/>
                  </a:lnTo>
                  <a:cubicBezTo>
                    <a:pt x="112415" y="102050"/>
                    <a:pt x="112513" y="102555"/>
                    <a:pt x="112886" y="102822"/>
                  </a:cubicBezTo>
                  <a:cubicBezTo>
                    <a:pt x="113043" y="102935"/>
                    <a:pt x="113222" y="102988"/>
                    <a:pt x="113401" y="102988"/>
                  </a:cubicBezTo>
                  <a:cubicBezTo>
                    <a:pt x="113421" y="102988"/>
                    <a:pt x="113442" y="102983"/>
                    <a:pt x="113461" y="102982"/>
                  </a:cubicBezTo>
                  <a:lnTo>
                    <a:pt x="118567" y="120230"/>
                  </a:lnTo>
                  <a:cubicBezTo>
                    <a:pt x="118456" y="120292"/>
                    <a:pt x="118356" y="120375"/>
                    <a:pt x="118277" y="120485"/>
                  </a:cubicBezTo>
                  <a:cubicBezTo>
                    <a:pt x="117993" y="120882"/>
                    <a:pt x="118085" y="121436"/>
                    <a:pt x="118480" y="121721"/>
                  </a:cubicBezTo>
                  <a:cubicBezTo>
                    <a:pt x="118632" y="121830"/>
                    <a:pt x="118811" y="121886"/>
                    <a:pt x="118994" y="121886"/>
                  </a:cubicBezTo>
                  <a:cubicBezTo>
                    <a:pt x="119042" y="121886"/>
                    <a:pt x="119091" y="121882"/>
                    <a:pt x="119139" y="121875"/>
                  </a:cubicBezTo>
                  <a:cubicBezTo>
                    <a:pt x="119372" y="121835"/>
                    <a:pt x="119577" y="121709"/>
                    <a:pt x="119715" y="121516"/>
                  </a:cubicBezTo>
                  <a:cubicBezTo>
                    <a:pt x="119999" y="121118"/>
                    <a:pt x="119907" y="120565"/>
                    <a:pt x="119511" y="120281"/>
                  </a:cubicBezTo>
                  <a:cubicBezTo>
                    <a:pt x="119357" y="120170"/>
                    <a:pt x="119179" y="120118"/>
                    <a:pt x="119002" y="120118"/>
                  </a:cubicBezTo>
                  <a:cubicBezTo>
                    <a:pt x="118929" y="120118"/>
                    <a:pt x="118856" y="120127"/>
                    <a:pt x="118785" y="120144"/>
                  </a:cubicBezTo>
                  <a:lnTo>
                    <a:pt x="113690" y="102933"/>
                  </a:lnTo>
                  <a:cubicBezTo>
                    <a:pt x="113856" y="102876"/>
                    <a:pt x="114009" y="102773"/>
                    <a:pt x="114121" y="102619"/>
                  </a:cubicBezTo>
                  <a:cubicBezTo>
                    <a:pt x="114405" y="102222"/>
                    <a:pt x="114313" y="101668"/>
                    <a:pt x="113917" y="101384"/>
                  </a:cubicBezTo>
                  <a:cubicBezTo>
                    <a:pt x="113762" y="101272"/>
                    <a:pt x="113582" y="101219"/>
                    <a:pt x="113404" y="101219"/>
                  </a:cubicBezTo>
                  <a:cubicBezTo>
                    <a:pt x="113177" y="101219"/>
                    <a:pt x="112951" y="101307"/>
                    <a:pt x="112782" y="101473"/>
                  </a:cubicBezTo>
                  <a:lnTo>
                    <a:pt x="88698" y="78130"/>
                  </a:lnTo>
                  <a:cubicBezTo>
                    <a:pt x="88756" y="78050"/>
                    <a:pt x="88793" y="77963"/>
                    <a:pt x="88820" y="77873"/>
                  </a:cubicBezTo>
                  <a:lnTo>
                    <a:pt x="104040" y="80436"/>
                  </a:lnTo>
                  <a:cubicBezTo>
                    <a:pt x="104042" y="80710"/>
                    <a:pt x="104168" y="80979"/>
                    <a:pt x="104406" y="81151"/>
                  </a:cubicBezTo>
                  <a:cubicBezTo>
                    <a:pt x="104559" y="81260"/>
                    <a:pt x="104736" y="81316"/>
                    <a:pt x="104920" y="81316"/>
                  </a:cubicBezTo>
                  <a:cubicBezTo>
                    <a:pt x="104968" y="81316"/>
                    <a:pt x="105019" y="81312"/>
                    <a:pt x="105067" y="81303"/>
                  </a:cubicBezTo>
                  <a:cubicBezTo>
                    <a:pt x="105299" y="81265"/>
                    <a:pt x="105503" y="81138"/>
                    <a:pt x="105641" y="80945"/>
                  </a:cubicBezTo>
                  <a:cubicBezTo>
                    <a:pt x="105673" y="80901"/>
                    <a:pt x="105700" y="80853"/>
                    <a:pt x="105722" y="80805"/>
                  </a:cubicBezTo>
                  <a:lnTo>
                    <a:pt x="125340" y="86830"/>
                  </a:lnTo>
                  <a:cubicBezTo>
                    <a:pt x="125298" y="87143"/>
                    <a:pt x="125422" y="87472"/>
                    <a:pt x="125697" y="87670"/>
                  </a:cubicBezTo>
                  <a:cubicBezTo>
                    <a:pt x="125850" y="87779"/>
                    <a:pt x="126027" y="87835"/>
                    <a:pt x="126212" y="87835"/>
                  </a:cubicBezTo>
                  <a:cubicBezTo>
                    <a:pt x="126260" y="87835"/>
                    <a:pt x="126310" y="87831"/>
                    <a:pt x="126358" y="87823"/>
                  </a:cubicBezTo>
                  <a:cubicBezTo>
                    <a:pt x="126590" y="87784"/>
                    <a:pt x="126795" y="87657"/>
                    <a:pt x="126932" y="87464"/>
                  </a:cubicBezTo>
                  <a:cubicBezTo>
                    <a:pt x="127070" y="87272"/>
                    <a:pt x="127125" y="87039"/>
                    <a:pt x="127086" y="86804"/>
                  </a:cubicBezTo>
                  <a:cubicBezTo>
                    <a:pt x="127048" y="86571"/>
                    <a:pt x="126920" y="86367"/>
                    <a:pt x="126728" y="86229"/>
                  </a:cubicBezTo>
                  <a:cubicBezTo>
                    <a:pt x="126572" y="86117"/>
                    <a:pt x="126392" y="86063"/>
                    <a:pt x="126213" y="86063"/>
                  </a:cubicBezTo>
                  <a:cubicBezTo>
                    <a:pt x="125937" y="86063"/>
                    <a:pt x="125665" y="86191"/>
                    <a:pt x="125492" y="86432"/>
                  </a:cubicBezTo>
                  <a:cubicBezTo>
                    <a:pt x="125454" y="86486"/>
                    <a:pt x="125423" y="86543"/>
                    <a:pt x="125399" y="86602"/>
                  </a:cubicBezTo>
                  <a:lnTo>
                    <a:pt x="105791" y="80580"/>
                  </a:lnTo>
                  <a:cubicBezTo>
                    <a:pt x="105808" y="80484"/>
                    <a:pt x="105812" y="80386"/>
                    <a:pt x="105795" y="80285"/>
                  </a:cubicBezTo>
                  <a:cubicBezTo>
                    <a:pt x="105757" y="80052"/>
                    <a:pt x="105629" y="79848"/>
                    <a:pt x="105437" y="79710"/>
                  </a:cubicBezTo>
                  <a:cubicBezTo>
                    <a:pt x="105283" y="79599"/>
                    <a:pt x="105105" y="79547"/>
                    <a:pt x="104928" y="79547"/>
                  </a:cubicBezTo>
                  <a:cubicBezTo>
                    <a:pt x="104839" y="79547"/>
                    <a:pt x="104751" y="79560"/>
                    <a:pt x="104666" y="79586"/>
                  </a:cubicBezTo>
                  <a:lnTo>
                    <a:pt x="91291" y="59370"/>
                  </a:lnTo>
                  <a:cubicBezTo>
                    <a:pt x="91351" y="59320"/>
                    <a:pt x="91408" y="59265"/>
                    <a:pt x="91454" y="59199"/>
                  </a:cubicBezTo>
                  <a:cubicBezTo>
                    <a:pt x="91612" y="58980"/>
                    <a:pt x="91650" y="58716"/>
                    <a:pt x="91591" y="58473"/>
                  </a:cubicBezTo>
                  <a:lnTo>
                    <a:pt x="121723" y="42022"/>
                  </a:lnTo>
                  <a:cubicBezTo>
                    <a:pt x="121773" y="42082"/>
                    <a:pt x="121827" y="42140"/>
                    <a:pt x="121893" y="42188"/>
                  </a:cubicBezTo>
                  <a:cubicBezTo>
                    <a:pt x="122049" y="42300"/>
                    <a:pt x="122229" y="42354"/>
                    <a:pt x="122408" y="42354"/>
                  </a:cubicBezTo>
                  <a:cubicBezTo>
                    <a:pt x="122508" y="42354"/>
                    <a:pt x="122608" y="42331"/>
                    <a:pt x="122702" y="42298"/>
                  </a:cubicBezTo>
                  <a:lnTo>
                    <a:pt x="143453" y="68738"/>
                  </a:lnTo>
                  <a:cubicBezTo>
                    <a:pt x="143438" y="68755"/>
                    <a:pt x="143422" y="68770"/>
                    <a:pt x="143408" y="68787"/>
                  </a:cubicBezTo>
                  <a:cubicBezTo>
                    <a:pt x="143123" y="69184"/>
                    <a:pt x="143215" y="69738"/>
                    <a:pt x="143613" y="70023"/>
                  </a:cubicBezTo>
                  <a:cubicBezTo>
                    <a:pt x="143769" y="70135"/>
                    <a:pt x="143948" y="70188"/>
                    <a:pt x="144127" y="70188"/>
                  </a:cubicBezTo>
                  <a:cubicBezTo>
                    <a:pt x="144155" y="70188"/>
                    <a:pt x="144182" y="70181"/>
                    <a:pt x="144210" y="70179"/>
                  </a:cubicBezTo>
                  <a:lnTo>
                    <a:pt x="150276" y="95191"/>
                  </a:lnTo>
                  <a:cubicBezTo>
                    <a:pt x="150132" y="95254"/>
                    <a:pt x="150005" y="95352"/>
                    <a:pt x="149911" y="95484"/>
                  </a:cubicBezTo>
                  <a:cubicBezTo>
                    <a:pt x="149774" y="95676"/>
                    <a:pt x="149718" y="95910"/>
                    <a:pt x="149758" y="96144"/>
                  </a:cubicBezTo>
                  <a:cubicBezTo>
                    <a:pt x="149796" y="96377"/>
                    <a:pt x="149923" y="96581"/>
                    <a:pt x="150116" y="96719"/>
                  </a:cubicBezTo>
                  <a:cubicBezTo>
                    <a:pt x="150272" y="96832"/>
                    <a:pt x="150451" y="96885"/>
                    <a:pt x="150630" y="96885"/>
                  </a:cubicBezTo>
                  <a:cubicBezTo>
                    <a:pt x="150905" y="96885"/>
                    <a:pt x="151178" y="96757"/>
                    <a:pt x="151351" y="96516"/>
                  </a:cubicBezTo>
                  <a:cubicBezTo>
                    <a:pt x="151633" y="96119"/>
                    <a:pt x="151542" y="95564"/>
                    <a:pt x="151145" y="95281"/>
                  </a:cubicBezTo>
                  <a:cubicBezTo>
                    <a:pt x="150994" y="95171"/>
                    <a:pt x="150817" y="95116"/>
                    <a:pt x="150635" y="95116"/>
                  </a:cubicBezTo>
                  <a:cubicBezTo>
                    <a:pt x="150591" y="95116"/>
                    <a:pt x="150546" y="95119"/>
                    <a:pt x="150501" y="95126"/>
                  </a:cubicBezTo>
                  <a:lnTo>
                    <a:pt x="144439" y="70126"/>
                  </a:lnTo>
                  <a:cubicBezTo>
                    <a:pt x="144598" y="70068"/>
                    <a:pt x="144742" y="69967"/>
                    <a:pt x="144848" y="69819"/>
                  </a:cubicBezTo>
                  <a:cubicBezTo>
                    <a:pt x="145133" y="69422"/>
                    <a:pt x="145041" y="68869"/>
                    <a:pt x="144643" y="68584"/>
                  </a:cubicBezTo>
                  <a:cubicBezTo>
                    <a:pt x="144489" y="68473"/>
                    <a:pt x="144310" y="68419"/>
                    <a:pt x="144133" y="68419"/>
                  </a:cubicBezTo>
                  <a:cubicBezTo>
                    <a:pt x="143954" y="68419"/>
                    <a:pt x="143776" y="68474"/>
                    <a:pt x="143625" y="68579"/>
                  </a:cubicBezTo>
                  <a:lnTo>
                    <a:pt x="122923" y="42187"/>
                  </a:lnTo>
                  <a:cubicBezTo>
                    <a:pt x="123003" y="42130"/>
                    <a:pt x="123078" y="42066"/>
                    <a:pt x="123137" y="41982"/>
                  </a:cubicBezTo>
                  <a:cubicBezTo>
                    <a:pt x="123422" y="41585"/>
                    <a:pt x="123330" y="41031"/>
                    <a:pt x="122934" y="40747"/>
                  </a:cubicBezTo>
                  <a:cubicBezTo>
                    <a:pt x="122782" y="40638"/>
                    <a:pt x="122603" y="40581"/>
                    <a:pt x="122419" y="40581"/>
                  </a:cubicBezTo>
                  <a:cubicBezTo>
                    <a:pt x="122371" y="40581"/>
                    <a:pt x="122322" y="40585"/>
                    <a:pt x="122273" y="40593"/>
                  </a:cubicBezTo>
                  <a:cubicBezTo>
                    <a:pt x="122040" y="40632"/>
                    <a:pt x="121837" y="40759"/>
                    <a:pt x="121699" y="40952"/>
                  </a:cubicBezTo>
                  <a:cubicBezTo>
                    <a:pt x="121684" y="40972"/>
                    <a:pt x="121674" y="40993"/>
                    <a:pt x="121662" y="41015"/>
                  </a:cubicBezTo>
                  <a:lnTo>
                    <a:pt x="88927" y="19118"/>
                  </a:lnTo>
                  <a:cubicBezTo>
                    <a:pt x="89200" y="18723"/>
                    <a:pt x="89106" y="18178"/>
                    <a:pt x="88714" y="17898"/>
                  </a:cubicBezTo>
                  <a:cubicBezTo>
                    <a:pt x="88558" y="17786"/>
                    <a:pt x="88378" y="17733"/>
                    <a:pt x="88200" y="17733"/>
                  </a:cubicBezTo>
                  <a:cubicBezTo>
                    <a:pt x="87924" y="17733"/>
                    <a:pt x="87652" y="17861"/>
                    <a:pt x="87479" y="18101"/>
                  </a:cubicBezTo>
                  <a:cubicBezTo>
                    <a:pt x="87463" y="18124"/>
                    <a:pt x="87452" y="18149"/>
                    <a:pt x="87437" y="18172"/>
                  </a:cubicBezTo>
                  <a:lnTo>
                    <a:pt x="59626" y="948"/>
                  </a:lnTo>
                  <a:cubicBezTo>
                    <a:pt x="59646" y="651"/>
                    <a:pt x="59520" y="351"/>
                    <a:pt x="59262" y="166"/>
                  </a:cubicBezTo>
                  <a:cubicBezTo>
                    <a:pt x="59111" y="58"/>
                    <a:pt x="58932" y="0"/>
                    <a:pt x="58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1522650" y="3538750"/>
              <a:ext cx="2417375" cy="1058350"/>
            </a:xfrm>
            <a:custGeom>
              <a:avLst/>
              <a:gdLst/>
              <a:ahLst/>
              <a:cxnLst/>
              <a:rect l="l" t="t" r="r" b="b"/>
              <a:pathLst>
                <a:path w="96695" h="42334" extrusionOk="0">
                  <a:moveTo>
                    <a:pt x="1008" y="1"/>
                  </a:moveTo>
                  <a:cubicBezTo>
                    <a:pt x="960" y="1"/>
                    <a:pt x="911" y="5"/>
                    <a:pt x="862" y="13"/>
                  </a:cubicBezTo>
                  <a:cubicBezTo>
                    <a:pt x="628" y="51"/>
                    <a:pt x="424" y="179"/>
                    <a:pt x="285" y="371"/>
                  </a:cubicBezTo>
                  <a:cubicBezTo>
                    <a:pt x="1" y="768"/>
                    <a:pt x="93" y="1321"/>
                    <a:pt x="489" y="1607"/>
                  </a:cubicBezTo>
                  <a:cubicBezTo>
                    <a:pt x="641" y="1716"/>
                    <a:pt x="819" y="1772"/>
                    <a:pt x="1002" y="1772"/>
                  </a:cubicBezTo>
                  <a:cubicBezTo>
                    <a:pt x="1050" y="1772"/>
                    <a:pt x="1100" y="1768"/>
                    <a:pt x="1148" y="1760"/>
                  </a:cubicBezTo>
                  <a:cubicBezTo>
                    <a:pt x="1382" y="1721"/>
                    <a:pt x="1585" y="1594"/>
                    <a:pt x="1724" y="1401"/>
                  </a:cubicBezTo>
                  <a:cubicBezTo>
                    <a:pt x="1775" y="1331"/>
                    <a:pt x="1812" y="1251"/>
                    <a:pt x="1839" y="1170"/>
                  </a:cubicBezTo>
                  <a:lnTo>
                    <a:pt x="49478" y="20273"/>
                  </a:lnTo>
                  <a:cubicBezTo>
                    <a:pt x="49259" y="20661"/>
                    <a:pt x="49358" y="21161"/>
                    <a:pt x="49729" y="21426"/>
                  </a:cubicBezTo>
                  <a:cubicBezTo>
                    <a:pt x="49886" y="21538"/>
                    <a:pt x="50065" y="21592"/>
                    <a:pt x="50244" y="21592"/>
                  </a:cubicBezTo>
                  <a:cubicBezTo>
                    <a:pt x="50520" y="21592"/>
                    <a:pt x="50792" y="21463"/>
                    <a:pt x="50965" y="21223"/>
                  </a:cubicBezTo>
                  <a:cubicBezTo>
                    <a:pt x="50983" y="21196"/>
                    <a:pt x="50997" y="21168"/>
                    <a:pt x="51011" y="21141"/>
                  </a:cubicBezTo>
                  <a:lnTo>
                    <a:pt x="70453" y="38632"/>
                  </a:lnTo>
                  <a:cubicBezTo>
                    <a:pt x="70320" y="38824"/>
                    <a:pt x="70266" y="39053"/>
                    <a:pt x="70304" y="39285"/>
                  </a:cubicBezTo>
                  <a:cubicBezTo>
                    <a:pt x="70342" y="39518"/>
                    <a:pt x="70469" y="39722"/>
                    <a:pt x="70662" y="39860"/>
                  </a:cubicBezTo>
                  <a:cubicBezTo>
                    <a:pt x="70818" y="39972"/>
                    <a:pt x="70998" y="40026"/>
                    <a:pt x="71176" y="40026"/>
                  </a:cubicBezTo>
                  <a:cubicBezTo>
                    <a:pt x="71452" y="40026"/>
                    <a:pt x="71725" y="39897"/>
                    <a:pt x="71897" y="39657"/>
                  </a:cubicBezTo>
                  <a:cubicBezTo>
                    <a:pt x="71957" y="39572"/>
                    <a:pt x="71998" y="39480"/>
                    <a:pt x="72025" y="39385"/>
                  </a:cubicBezTo>
                  <a:lnTo>
                    <a:pt x="94903" y="41502"/>
                  </a:lnTo>
                  <a:cubicBezTo>
                    <a:pt x="94919" y="41758"/>
                    <a:pt x="95040" y="42007"/>
                    <a:pt x="95266" y="42168"/>
                  </a:cubicBezTo>
                  <a:cubicBezTo>
                    <a:pt x="95423" y="42280"/>
                    <a:pt x="95601" y="42334"/>
                    <a:pt x="95781" y="42334"/>
                  </a:cubicBezTo>
                  <a:cubicBezTo>
                    <a:pt x="96056" y="42334"/>
                    <a:pt x="96329" y="42206"/>
                    <a:pt x="96502" y="41965"/>
                  </a:cubicBezTo>
                  <a:cubicBezTo>
                    <a:pt x="96639" y="41772"/>
                    <a:pt x="96694" y="41539"/>
                    <a:pt x="96655" y="41305"/>
                  </a:cubicBezTo>
                  <a:cubicBezTo>
                    <a:pt x="96620" y="41070"/>
                    <a:pt x="96493" y="40865"/>
                    <a:pt x="96301" y="40727"/>
                  </a:cubicBezTo>
                  <a:cubicBezTo>
                    <a:pt x="96148" y="40618"/>
                    <a:pt x="95971" y="40561"/>
                    <a:pt x="95788" y="40561"/>
                  </a:cubicBezTo>
                  <a:cubicBezTo>
                    <a:pt x="95739" y="40561"/>
                    <a:pt x="95690" y="40565"/>
                    <a:pt x="95641" y="40573"/>
                  </a:cubicBezTo>
                  <a:cubicBezTo>
                    <a:pt x="95408" y="40613"/>
                    <a:pt x="95203" y="40739"/>
                    <a:pt x="95065" y="40932"/>
                  </a:cubicBezTo>
                  <a:cubicBezTo>
                    <a:pt x="94993" y="41035"/>
                    <a:pt x="94944" y="41149"/>
                    <a:pt x="94920" y="41266"/>
                  </a:cubicBezTo>
                  <a:lnTo>
                    <a:pt x="72064" y="39153"/>
                  </a:lnTo>
                  <a:cubicBezTo>
                    <a:pt x="72068" y="38873"/>
                    <a:pt x="71940" y="38595"/>
                    <a:pt x="71697" y="38420"/>
                  </a:cubicBezTo>
                  <a:cubicBezTo>
                    <a:pt x="71545" y="38311"/>
                    <a:pt x="71367" y="38254"/>
                    <a:pt x="71183" y="38254"/>
                  </a:cubicBezTo>
                  <a:cubicBezTo>
                    <a:pt x="71134" y="38254"/>
                    <a:pt x="71085" y="38258"/>
                    <a:pt x="71036" y="38266"/>
                  </a:cubicBezTo>
                  <a:cubicBezTo>
                    <a:pt x="70879" y="38292"/>
                    <a:pt x="70737" y="38361"/>
                    <a:pt x="70617" y="38461"/>
                  </a:cubicBezTo>
                  <a:lnTo>
                    <a:pt x="51109" y="20911"/>
                  </a:lnTo>
                  <a:cubicBezTo>
                    <a:pt x="51188" y="20572"/>
                    <a:pt x="51063" y="20203"/>
                    <a:pt x="50764" y="19988"/>
                  </a:cubicBezTo>
                  <a:cubicBezTo>
                    <a:pt x="50609" y="19877"/>
                    <a:pt x="50430" y="19824"/>
                    <a:pt x="50253" y="19824"/>
                  </a:cubicBezTo>
                  <a:cubicBezTo>
                    <a:pt x="50023" y="19824"/>
                    <a:pt x="49796" y="19913"/>
                    <a:pt x="49627" y="20080"/>
                  </a:cubicBezTo>
                  <a:lnTo>
                    <a:pt x="1890" y="937"/>
                  </a:lnTo>
                  <a:cubicBezTo>
                    <a:pt x="1894" y="873"/>
                    <a:pt x="1893" y="807"/>
                    <a:pt x="1881" y="741"/>
                  </a:cubicBezTo>
                  <a:cubicBezTo>
                    <a:pt x="1842" y="507"/>
                    <a:pt x="1715" y="304"/>
                    <a:pt x="1523" y="167"/>
                  </a:cubicBezTo>
                  <a:cubicBezTo>
                    <a:pt x="1371" y="58"/>
                    <a:pt x="1192"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Audio 1">
            <a:hlinkClick r:id="" action="ppaction://media"/>
            <a:extLst>
              <a:ext uri="{FF2B5EF4-FFF2-40B4-BE49-F238E27FC236}">
                <a16:creationId xmlns:a16="http://schemas.microsoft.com/office/drawing/2014/main" id="{53DF4C0B-6DF0-DA09-A216-BF893DFA867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59"/>
    </mc:Choice>
    <mc:Fallback>
      <p:transition spd="slow" advTm="6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Churned vs. Did not churn</a:t>
            </a:r>
            <a:endParaRPr/>
          </a:p>
        </p:txBody>
      </p:sp>
      <p:sp>
        <p:nvSpPr>
          <p:cNvPr id="304" name="Google Shape;304;p32"/>
          <p:cNvSpPr txBox="1">
            <a:spLocks noGrp="1"/>
          </p:cNvSpPr>
          <p:nvPr>
            <p:ph type="subTitle" idx="6"/>
          </p:nvPr>
        </p:nvSpPr>
        <p:spPr>
          <a:xfrm>
            <a:off x="4779075" y="1220925"/>
            <a:ext cx="3412500" cy="33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visualization provided shows how many companies churned vs. how many companies did not churn. </a:t>
            </a:r>
            <a:endParaRPr/>
          </a:p>
          <a:p>
            <a:pPr marL="0" lvl="0" indent="0" algn="l" rtl="0">
              <a:spcBef>
                <a:spcPts val="0"/>
              </a:spcBef>
              <a:spcAft>
                <a:spcPts val="0"/>
              </a:spcAft>
              <a:buNone/>
            </a:pPr>
            <a:r>
              <a:rPr lang="en"/>
              <a:t>We can see from this that the churn rate is approximately 10%. </a:t>
            </a:r>
            <a:endParaRPr/>
          </a:p>
          <a:p>
            <a:pPr marL="0" lvl="0" indent="0" algn="l" rtl="0">
              <a:spcBef>
                <a:spcPts val="0"/>
              </a:spcBef>
              <a:spcAft>
                <a:spcPts val="0"/>
              </a:spcAft>
              <a:buNone/>
            </a:pPr>
            <a:r>
              <a:rPr lang="en"/>
              <a:t>This is actually a very good churn rate, the closer the rate is to 0%, the better.</a:t>
            </a:r>
            <a:endParaRPr/>
          </a:p>
        </p:txBody>
      </p:sp>
      <p:pic>
        <p:nvPicPr>
          <p:cNvPr id="305" name="Google Shape;305;p32"/>
          <p:cNvPicPr preferRelativeResize="0"/>
          <p:nvPr/>
        </p:nvPicPr>
        <p:blipFill>
          <a:blip r:embed="rId5">
            <a:alphaModFix/>
          </a:blip>
          <a:stretch>
            <a:fillRect/>
          </a:stretch>
        </p:blipFill>
        <p:spPr>
          <a:xfrm>
            <a:off x="720000" y="1220925"/>
            <a:ext cx="3760900" cy="3617776"/>
          </a:xfrm>
          <a:prstGeom prst="rect">
            <a:avLst/>
          </a:prstGeom>
          <a:noFill/>
          <a:ln>
            <a:noFill/>
          </a:ln>
        </p:spPr>
      </p:pic>
      <p:pic>
        <p:nvPicPr>
          <p:cNvPr id="2" name="Audio 1">
            <a:hlinkClick r:id="" action="ppaction://media"/>
            <a:extLst>
              <a:ext uri="{FF2B5EF4-FFF2-40B4-BE49-F238E27FC236}">
                <a16:creationId xmlns:a16="http://schemas.microsoft.com/office/drawing/2014/main" id="{EB1CDBF0-3728-A747-CDCA-8B72255735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794"/>
    </mc:Choice>
    <mc:Fallback>
      <p:transition spd="slow" advTm="32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Sales channel</a:t>
            </a:r>
            <a:endParaRPr/>
          </a:p>
          <a:p>
            <a:pPr marL="0" lvl="0" indent="0" algn="l" rtl="0">
              <a:spcBef>
                <a:spcPts val="0"/>
              </a:spcBef>
              <a:spcAft>
                <a:spcPts val="0"/>
              </a:spcAft>
              <a:buNone/>
            </a:pPr>
            <a:endParaRPr/>
          </a:p>
        </p:txBody>
      </p:sp>
      <p:sp>
        <p:nvSpPr>
          <p:cNvPr id="311" name="Google Shape;311;p33"/>
          <p:cNvSpPr txBox="1">
            <a:spLocks noGrp="1"/>
          </p:cNvSpPr>
          <p:nvPr>
            <p:ph type="subTitle" idx="6"/>
          </p:nvPr>
        </p:nvSpPr>
        <p:spPr>
          <a:xfrm>
            <a:off x="5179088" y="1270625"/>
            <a:ext cx="3412500" cy="215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 see that for sales channel, there are some sales channels that yield customers churning but there are also other sales channels that have no customers churning</a:t>
            </a:r>
            <a:endParaRPr/>
          </a:p>
        </p:txBody>
      </p:sp>
      <p:pic>
        <p:nvPicPr>
          <p:cNvPr id="312" name="Google Shape;312;p33"/>
          <p:cNvPicPr preferRelativeResize="0"/>
          <p:nvPr/>
        </p:nvPicPr>
        <p:blipFill>
          <a:blip r:embed="rId5">
            <a:alphaModFix/>
          </a:blip>
          <a:stretch>
            <a:fillRect/>
          </a:stretch>
        </p:blipFill>
        <p:spPr>
          <a:xfrm>
            <a:off x="577263" y="1270613"/>
            <a:ext cx="4474275" cy="2995716"/>
          </a:xfrm>
          <a:prstGeom prst="rect">
            <a:avLst/>
          </a:prstGeom>
          <a:noFill/>
          <a:ln>
            <a:noFill/>
          </a:ln>
        </p:spPr>
      </p:pic>
      <p:pic>
        <p:nvPicPr>
          <p:cNvPr id="2" name="Audio 1">
            <a:hlinkClick r:id="" action="ppaction://media"/>
            <a:extLst>
              <a:ext uri="{FF2B5EF4-FFF2-40B4-BE49-F238E27FC236}">
                <a16:creationId xmlns:a16="http://schemas.microsoft.com/office/drawing/2014/main" id="{10359C1A-9540-B7FD-9DCA-7A21007B455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721"/>
    </mc:Choice>
    <mc:Fallback>
      <p:transition spd="slow" advTm="8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Contract type</a:t>
            </a:r>
            <a:endParaRPr/>
          </a:p>
          <a:p>
            <a:pPr marL="0" lvl="0" indent="0" algn="l" rtl="0">
              <a:spcBef>
                <a:spcPts val="0"/>
              </a:spcBef>
              <a:spcAft>
                <a:spcPts val="0"/>
              </a:spcAft>
              <a:buNone/>
            </a:pPr>
            <a:endParaRPr/>
          </a:p>
        </p:txBody>
      </p:sp>
      <p:sp>
        <p:nvSpPr>
          <p:cNvPr id="318" name="Google Shape;318;p34"/>
          <p:cNvSpPr txBox="1">
            <a:spLocks noGrp="1"/>
          </p:cNvSpPr>
          <p:nvPr>
            <p:ph type="subTitle" idx="6"/>
          </p:nvPr>
        </p:nvSpPr>
        <p:spPr>
          <a:xfrm>
            <a:off x="5201475" y="1496700"/>
            <a:ext cx="3340500" cy="215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 see quite an even split for customers churning. This is interesting because this may suggest that contract type is not a driving factor towards churn rate.</a:t>
            </a:r>
            <a:endParaRPr/>
          </a:p>
        </p:txBody>
      </p:sp>
      <p:pic>
        <p:nvPicPr>
          <p:cNvPr id="319" name="Google Shape;319;p34"/>
          <p:cNvPicPr preferRelativeResize="0"/>
          <p:nvPr/>
        </p:nvPicPr>
        <p:blipFill>
          <a:blip r:embed="rId5">
            <a:alphaModFix/>
          </a:blip>
          <a:stretch>
            <a:fillRect/>
          </a:stretch>
        </p:blipFill>
        <p:spPr>
          <a:xfrm>
            <a:off x="525100" y="1368900"/>
            <a:ext cx="4499126" cy="2626517"/>
          </a:xfrm>
          <a:prstGeom prst="rect">
            <a:avLst/>
          </a:prstGeom>
          <a:noFill/>
          <a:ln>
            <a:noFill/>
          </a:ln>
        </p:spPr>
      </p:pic>
      <p:pic>
        <p:nvPicPr>
          <p:cNvPr id="2" name="Audio 1">
            <a:hlinkClick r:id="" action="ppaction://media"/>
            <a:extLst>
              <a:ext uri="{FF2B5EF4-FFF2-40B4-BE49-F238E27FC236}">
                <a16:creationId xmlns:a16="http://schemas.microsoft.com/office/drawing/2014/main" id="{48AC77CE-C279-5A58-9F09-0058954BFA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31250" t="-108203" r="-231250" b="-108203"/>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27"/>
    </mc:Choice>
    <mc:Fallback>
      <p:transition spd="slow" advTm="9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ata Migration Project Proposal by Slidesgo">
  <a:themeElements>
    <a:clrScheme name="Simple Light">
      <a:dk1>
        <a:srgbClr val="241160"/>
      </a:dk1>
      <a:lt1>
        <a:srgbClr val="FFFFFF"/>
      </a:lt1>
      <a:dk2>
        <a:srgbClr val="E2E4FC"/>
      </a:dk2>
      <a:lt2>
        <a:srgbClr val="8861F1"/>
      </a:lt2>
      <a:accent1>
        <a:srgbClr val="545EEA"/>
      </a:accent1>
      <a:accent2>
        <a:srgbClr val="0B9CDC"/>
      </a:accent2>
      <a:accent3>
        <a:srgbClr val="01CFE6"/>
      </a:accent3>
      <a:accent4>
        <a:srgbClr val="FFFFFF"/>
      </a:accent4>
      <a:accent5>
        <a:srgbClr val="FFFFFF"/>
      </a:accent5>
      <a:accent6>
        <a:srgbClr val="FFFFFF"/>
      </a:accent6>
      <a:hlink>
        <a:srgbClr val="24116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2067</Words>
  <Application>Microsoft Office PowerPoint</Application>
  <PresentationFormat>On-screen Show (16:9)</PresentationFormat>
  <Paragraphs>139</Paragraphs>
  <Slides>27</Slides>
  <Notes>27</Notes>
  <HiddenSlides>0</HiddenSlides>
  <MMClips>27</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Open Sans</vt:lpstr>
      <vt:lpstr>PT Sans</vt:lpstr>
      <vt:lpstr>Space Grotesk</vt:lpstr>
      <vt:lpstr>Cairo</vt:lpstr>
      <vt:lpstr>Google Sans</vt:lpstr>
      <vt:lpstr>Anaheim</vt:lpstr>
      <vt:lpstr>Space Grotesk Medium</vt:lpstr>
      <vt:lpstr>Nunito Light</vt:lpstr>
      <vt:lpstr>Raleway</vt:lpstr>
      <vt:lpstr>Arial</vt:lpstr>
      <vt:lpstr>Data Migration Project Proposal by Slidesgo</vt:lpstr>
      <vt:lpstr>PowerCo Customer Churn Prediction</vt:lpstr>
      <vt:lpstr>Table of contents</vt:lpstr>
      <vt:lpstr>Business understanding &amp; problem framing</vt:lpstr>
      <vt:lpstr>INFORMATION ABOUT DATASET</vt:lpstr>
      <vt:lpstr>PowerPoint Presentation</vt:lpstr>
      <vt:lpstr>Exploratory data analysis (EDA)</vt:lpstr>
      <vt:lpstr>Churned vs. Did not churn</vt:lpstr>
      <vt:lpstr>Sales channel </vt:lpstr>
      <vt:lpstr>Contract type </vt:lpstr>
      <vt:lpstr>Consumption </vt:lpstr>
      <vt:lpstr>hypothesis</vt:lpstr>
      <vt:lpstr>Feature engineering</vt:lpstr>
      <vt:lpstr>The difference between off-peak prices in December and January the preceding year could be a significant feature when predicting churn.</vt:lpstr>
      <vt:lpstr>Average Price Changes Across Periods  </vt:lpstr>
      <vt:lpstr>Maximum Price Differences Across Periods and Months</vt:lpstr>
      <vt:lpstr>Why These Features Are Useful</vt:lpstr>
      <vt:lpstr>Data Preprocessing for Modeling</vt:lpstr>
      <vt:lpstr>Correlation Analysis for Feature Selection</vt:lpstr>
      <vt:lpstr>Modelling</vt:lpstr>
      <vt:lpstr>Data sampling</vt:lpstr>
      <vt:lpstr>Model training </vt:lpstr>
      <vt:lpstr>Evaluation </vt:lpstr>
      <vt:lpstr>Model understanding </vt:lpstr>
      <vt:lpstr>Model understanding </vt:lpstr>
      <vt:lpstr>Back to our original hypothesis</vt:lpstr>
      <vt:lpstr>PowerPoint Presentation</vt:lpstr>
      <vt:lpstr>This is the end of the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PowerCo Customer Churn Prediction</dc:title>
  <dc:creator>Hai Au</dc:creator>
  <cp:lastModifiedBy>Hai Au</cp:lastModifiedBy>
  <cp:revision>1</cp:revision>
  <dcterms:modified xsi:type="dcterms:W3CDTF">2024-02-17T03:53:03Z</dcterms:modified>
</cp:coreProperties>
</file>